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85" r:id="rId3"/>
    <p:sldId id="286" r:id="rId4"/>
    <p:sldId id="283" r:id="rId5"/>
    <p:sldId id="259" r:id="rId6"/>
    <p:sldId id="290" r:id="rId7"/>
    <p:sldId id="262" r:id="rId8"/>
    <p:sldId id="278" r:id="rId9"/>
    <p:sldId id="263" r:id="rId10"/>
    <p:sldId id="264" r:id="rId11"/>
    <p:sldId id="279" r:id="rId12"/>
    <p:sldId id="265" r:id="rId13"/>
    <p:sldId id="291" r:id="rId14"/>
    <p:sldId id="293" r:id="rId15"/>
    <p:sldId id="292" r:id="rId16"/>
    <p:sldId id="294" r:id="rId17"/>
    <p:sldId id="267" r:id="rId18"/>
    <p:sldId id="268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C0"/>
    <a:srgbClr val="00843D"/>
    <a:srgbClr val="FAB3B5"/>
    <a:srgbClr val="7570B3"/>
    <a:srgbClr val="D95F00"/>
    <a:srgbClr val="1B9E76"/>
    <a:srgbClr val="FF8381"/>
    <a:srgbClr val="DC6A68"/>
    <a:srgbClr val="4E97CD"/>
    <a:srgbClr val="ACA9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1"/>
    <p:restoredTop sz="94655"/>
  </p:normalViewPr>
  <p:slideViewPr>
    <p:cSldViewPr snapToGrid="0">
      <p:cViewPr>
        <p:scale>
          <a:sx n="95" d="100"/>
          <a:sy n="95" d="100"/>
        </p:scale>
        <p:origin x="129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9A67C5-226E-6D44-A47F-3F417A15C658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F5385-CB9E-CE43-BC67-EDC37BF1EE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Shade et al. (2022): 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https://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GillSansRegular"/>
              </a:rPr>
              <a:t>doi.org</a:t>
            </a:r>
            <a:r>
              <a:rPr lang="en-US" b="0" i="0" dirty="0">
                <a:solidFill>
                  <a:srgbClr val="333333"/>
                </a:solidFill>
                <a:effectLst/>
                <a:latin typeface="GillSansRegular"/>
              </a:rPr>
              <a:t>/10.1101/2022.12.13.22282475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F5385-CB9E-CE43-BC67-EDC37BF1EE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2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5A5B-525A-B6A2-0877-E23A90999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E0F3B-4E00-9939-291A-101CF084FB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6834B-91E8-58FA-1603-51BC8F6D1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2304F-8B5A-494C-BFB7-00360D30D5D4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C0033-BCD0-F3E6-EA00-10D6D9F99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F4EDA-A679-8068-AA8C-48B95026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9E6B6-667F-DDB0-BCC1-D9685969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59F5D-55E2-25F5-661B-FA8B7EBE9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1B1EF-524F-E16C-45EC-4C9FCF060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C28FB-3C19-1F40-AAAA-924FFD691A0A}" type="datetime1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23C85-ED2F-D75B-2A56-07A4FF01D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42897" y="6424611"/>
            <a:ext cx="6295696" cy="365125"/>
          </a:xfrm>
        </p:spPr>
        <p:txBody>
          <a:bodyPr/>
          <a:lstStyle/>
          <a:p>
            <a:r>
              <a:rPr lang="en-US" dirty="0"/>
              <a:t>Novel detection of disease-associated druggable genes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E8178-152B-6786-E704-B02E9373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2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9414B-E01A-CEF7-0F9B-7B02FCBC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B3E0D-A15F-7756-3141-8FB1505EA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748CB-8AC2-FB4A-8872-22FACCA0B0F3}" type="datetime1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37F150-2A88-C40B-E3AC-DA4E5B079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78C03-04F8-54E4-26BC-6C16DEB2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6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A78B0-86EC-96D3-21AF-8B5B06AA2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01C2F-FD78-3543-9E02-3158CCC22F13}" type="datetime1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F977F-92D5-5867-85C9-C55308ED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83F0A-E003-9A5B-DB33-72847F753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314BF-23BC-8213-41D7-56A89F8E1911}"/>
              </a:ext>
            </a:extLst>
          </p:cNvPr>
          <p:cNvSpPr/>
          <p:nvPr userDrawn="1"/>
        </p:nvSpPr>
        <p:spPr>
          <a:xfrm>
            <a:off x="0" y="0"/>
            <a:ext cx="10084037" cy="112776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7D5775-5016-E000-0458-FACA61C43518}"/>
              </a:ext>
            </a:extLst>
          </p:cNvPr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78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0DA91-D686-DA7B-4814-7BF44125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92789"/>
            <a:ext cx="7741450" cy="942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D7B7F1-03AD-B0EE-FFB3-FAD6FDF50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253331"/>
            <a:ext cx="5867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C8822-ED5A-1E91-CC50-93E7277E3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" y="64246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EB8DC53-DAB1-3742-9532-54AD3B911A15}" type="datetime1">
              <a:rPr lang="en-US" smtClean="0"/>
              <a:pPr/>
              <a:t>10/2/24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BFABA-D8DE-53DF-43A2-B7911DBE8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95600" y="6424611"/>
            <a:ext cx="640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Novel detection of disease-associated druggable genes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D89B6-27CC-5694-4E87-DBB16C20A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2600" y="64246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6D8A82B-E83B-4942-8FC2-20ACB4368C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6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lorinczcomi.shinyapps.io/gent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hyperlink" Target="https://github.com/noahlorinczcomi/gent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26" Type="http://schemas.openxmlformats.org/officeDocument/2006/relationships/image" Target="../media/image32.sv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svg"/><Relationship Id="rId42" Type="http://schemas.openxmlformats.org/officeDocument/2006/relationships/image" Target="../media/image48.svg"/><Relationship Id="rId47" Type="http://schemas.openxmlformats.org/officeDocument/2006/relationships/image" Target="../media/image53.png"/><Relationship Id="rId50" Type="http://schemas.openxmlformats.org/officeDocument/2006/relationships/image" Target="../media/image56.svg"/><Relationship Id="rId55" Type="http://schemas.openxmlformats.org/officeDocument/2006/relationships/image" Target="../media/image61.png"/><Relationship Id="rId7" Type="http://schemas.openxmlformats.org/officeDocument/2006/relationships/image" Target="../media/image13.png"/><Relationship Id="rId2" Type="http://schemas.openxmlformats.org/officeDocument/2006/relationships/image" Target="../media/image83.png"/><Relationship Id="rId16" Type="http://schemas.openxmlformats.org/officeDocument/2006/relationships/image" Target="../media/image22.svg"/><Relationship Id="rId29" Type="http://schemas.openxmlformats.org/officeDocument/2006/relationships/image" Target="../media/image35.png"/><Relationship Id="rId11" Type="http://schemas.openxmlformats.org/officeDocument/2006/relationships/image" Target="../media/image17.png"/><Relationship Id="rId24" Type="http://schemas.openxmlformats.org/officeDocument/2006/relationships/image" Target="../media/image30.svg"/><Relationship Id="rId32" Type="http://schemas.openxmlformats.org/officeDocument/2006/relationships/image" Target="../media/image38.svg"/><Relationship Id="rId37" Type="http://schemas.openxmlformats.org/officeDocument/2006/relationships/image" Target="../media/image43.png"/><Relationship Id="rId40" Type="http://schemas.openxmlformats.org/officeDocument/2006/relationships/image" Target="../media/image46.svg"/><Relationship Id="rId45" Type="http://schemas.openxmlformats.org/officeDocument/2006/relationships/image" Target="../media/image51.emf"/><Relationship Id="rId53" Type="http://schemas.openxmlformats.org/officeDocument/2006/relationships/image" Target="../media/image59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4" Type="http://schemas.openxmlformats.org/officeDocument/2006/relationships/image" Target="../media/image50.svg"/><Relationship Id="rId52" Type="http://schemas.openxmlformats.org/officeDocument/2006/relationships/image" Target="../media/image58.svg"/><Relationship Id="rId4" Type="http://schemas.openxmlformats.org/officeDocument/2006/relationships/image" Target="../media/image10.emf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svg"/><Relationship Id="rId27" Type="http://schemas.openxmlformats.org/officeDocument/2006/relationships/image" Target="../media/image33.png"/><Relationship Id="rId30" Type="http://schemas.openxmlformats.org/officeDocument/2006/relationships/image" Target="../media/image36.svg"/><Relationship Id="rId35" Type="http://schemas.openxmlformats.org/officeDocument/2006/relationships/image" Target="../media/image41.png"/><Relationship Id="rId43" Type="http://schemas.openxmlformats.org/officeDocument/2006/relationships/image" Target="../media/image49.png"/><Relationship Id="rId48" Type="http://schemas.openxmlformats.org/officeDocument/2006/relationships/image" Target="../media/image54.svg"/><Relationship Id="rId56" Type="http://schemas.openxmlformats.org/officeDocument/2006/relationships/image" Target="../media/image62.svg"/><Relationship Id="rId8" Type="http://schemas.openxmlformats.org/officeDocument/2006/relationships/image" Target="../media/image14.svg"/><Relationship Id="rId51" Type="http://schemas.openxmlformats.org/officeDocument/2006/relationships/image" Target="../media/image57.png"/><Relationship Id="rId3" Type="http://schemas.openxmlformats.org/officeDocument/2006/relationships/image" Target="../media/image9.emf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svg"/><Relationship Id="rId46" Type="http://schemas.openxmlformats.org/officeDocument/2006/relationships/image" Target="../media/image52.png"/><Relationship Id="rId20" Type="http://schemas.openxmlformats.org/officeDocument/2006/relationships/image" Target="../media/image26.svg"/><Relationship Id="rId41" Type="http://schemas.openxmlformats.org/officeDocument/2006/relationships/image" Target="../media/image47.png"/><Relationship Id="rId54" Type="http://schemas.openxmlformats.org/officeDocument/2006/relationships/image" Target="../media/image6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svg"/><Relationship Id="rId36" Type="http://schemas.openxmlformats.org/officeDocument/2006/relationships/image" Target="../media/image42.svg"/><Relationship Id="rId4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6C558-FA39-F214-386A-684482A87A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E6DF9C-CCB8-D695-6985-0B2541F4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1E7D-00A0-1245-AA24-E1722E2AC9F2}" type="datetime1">
              <a:rPr lang="en-US" smtClean="0"/>
              <a:t>10/2/24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DC78169-57F8-057E-D80E-34C25B8FD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323E175-C81B-2620-8073-DA753EFD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158AA7-2569-5DD6-092C-D9769996424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7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ED83D-B727-C5C2-6539-597748125BE6}"/>
              </a:ext>
            </a:extLst>
          </p:cNvPr>
          <p:cNvSpPr txBox="1"/>
          <p:nvPr/>
        </p:nvSpPr>
        <p:spPr>
          <a:xfrm>
            <a:off x="1344384" y="3965483"/>
            <a:ext cx="3407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Noah </a:t>
            </a:r>
            <a:r>
              <a:rPr lang="en-US" sz="2000" dirty="0" err="1">
                <a:solidFill>
                  <a:schemeClr val="bg1"/>
                </a:solidFill>
              </a:rPr>
              <a:t>Lorincz-Comi</a:t>
            </a:r>
            <a:r>
              <a:rPr lang="en-US" sz="2000" dirty="0">
                <a:solidFill>
                  <a:schemeClr val="bg1"/>
                </a:solidFill>
              </a:rPr>
              <a:t>, PhD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Genomic Medicine Institute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</a:rPr>
              <a:t>Feixiong</a:t>
            </a:r>
            <a:r>
              <a:rPr lang="en-US" sz="2000" dirty="0">
                <a:solidFill>
                  <a:schemeClr val="bg1"/>
                </a:solidFill>
              </a:rPr>
              <a:t> Cheng Lab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October 2</a:t>
            </a:r>
            <a:r>
              <a:rPr lang="en-US" sz="2000" baseline="30000" dirty="0">
                <a:solidFill>
                  <a:schemeClr val="bg1"/>
                </a:solidFill>
              </a:rPr>
              <a:t>nd</a:t>
            </a:r>
            <a:r>
              <a:rPr lang="en-US" sz="2000" dirty="0">
                <a:solidFill>
                  <a:schemeClr val="bg1"/>
                </a:solidFill>
              </a:rPr>
              <a:t>,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08C31B-E276-D126-B627-C70A1B390898}"/>
              </a:ext>
            </a:extLst>
          </p:cNvPr>
          <p:cNvSpPr txBox="1"/>
          <p:nvPr/>
        </p:nvSpPr>
        <p:spPr>
          <a:xfrm>
            <a:off x="427892" y="549746"/>
            <a:ext cx="52402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Multi-ancestry gene-based association tests identify novel loci and drug targets in minority populations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8AD438-F5D1-3719-5A72-75E7C85BB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084" y="1062438"/>
            <a:ext cx="6013916" cy="47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0443F-5978-A949-3872-E5442F4B1661}"/>
              </a:ext>
            </a:extLst>
          </p:cNvPr>
          <p:cNvSpPr txBox="1"/>
          <p:nvPr/>
        </p:nvSpPr>
        <p:spPr>
          <a:xfrm>
            <a:off x="6105500" y="6577701"/>
            <a:ext cx="6010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detected genotype-phenotype associations across 22 chromosomes (GWAS catalog)</a:t>
            </a:r>
          </a:p>
        </p:txBody>
      </p:sp>
    </p:spTree>
    <p:extLst>
      <p:ext uri="{BB962C8B-B14F-4D97-AF65-F5344CB8AC3E}">
        <p14:creationId xmlns:p14="http://schemas.microsoft.com/office/powerpoint/2010/main" val="3445269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C14E3-9525-5150-1C32-98D325C37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2ED9E-7D8B-E6AB-41FD-55A71725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Replicating </a:t>
            </a:r>
            <a:r>
              <a:rPr lang="en-US" sz="3200" i="1" dirty="0"/>
              <a:t>FKBP5</a:t>
            </a:r>
            <a:r>
              <a:rPr lang="en-US" sz="3200" dirty="0"/>
              <a:t> and Type 2 diabetes</a:t>
            </a:r>
            <a:br>
              <a:rPr lang="en-US" dirty="0"/>
            </a:br>
            <a:r>
              <a:rPr lang="en-US" sz="1800" dirty="0"/>
              <a:t>(Fine-mapping with </a:t>
            </a:r>
            <a:r>
              <a:rPr lang="en-US" sz="1800" dirty="0" err="1"/>
              <a:t>SuSiE</a:t>
            </a:r>
            <a:r>
              <a:rPr lang="en-US" sz="1800" dirty="0"/>
              <a:t>)</a:t>
            </a:r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9055298-A767-366B-0B49-F72EE99D7E6A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B7AD27-2592-1F0E-26F7-FC55772B47DC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0FF051-B505-AC0E-1016-DF3B1321C8DA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C2AF64D-9CF0-47DB-3A71-4E2DE56D446E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7E0FC-01A7-8B9E-CEF6-E52A52552D2C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A6DC0-E3E8-C79D-7AA5-135597500B19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A90A59-B87C-5AF4-F0A0-61AD83C110CF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25980C-1353-4560-EEAE-F3648FD2E348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4CDBE2-1517-D3E1-02FF-719F69636109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AE76C4-51E1-5629-4D7D-C35EEE167080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8A704D-74B1-67E7-0AE9-B1607CE29CA1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E343AB-FC68-D9F7-5907-8B7C9ED17807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FED3E3-86D6-6303-D1B9-AAB371B1861D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314E4E-2CAA-47E8-2C2D-5F37A19B4C86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9EFB17-5E25-DEE8-263B-16ADF8FD7C51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1EC72E08-A32A-2F7B-E5D8-F5DF04C22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14A1-818B-A74C-8543-82EF3E33400B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E18DF1E-38AC-F0AE-244C-70209A3D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C6A37B6-0F11-3B91-B823-ED2273581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10</a:t>
            </a:fld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B36020A-B113-AE33-D074-6A71A49D66FD}"/>
              </a:ext>
            </a:extLst>
          </p:cNvPr>
          <p:cNvSpPr/>
          <p:nvPr/>
        </p:nvSpPr>
        <p:spPr>
          <a:xfrm rot="5400000">
            <a:off x="5106581" y="3614693"/>
            <a:ext cx="302084" cy="1149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pic>
        <p:nvPicPr>
          <p:cNvPr id="30" name="Picture 29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E944D91-4578-C4EF-90EC-899BC9552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0"/>
          <a:stretch/>
        </p:blipFill>
        <p:spPr>
          <a:xfrm>
            <a:off x="2395404" y="2497364"/>
            <a:ext cx="6126142" cy="294302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600AD09-E7BD-4203-87DC-9D62657ADA44}"/>
              </a:ext>
            </a:extLst>
          </p:cNvPr>
          <p:cNvSpPr/>
          <p:nvPr/>
        </p:nvSpPr>
        <p:spPr>
          <a:xfrm>
            <a:off x="2138812" y="2398945"/>
            <a:ext cx="238239" cy="268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9F5EF-161B-865A-4322-45A7FF85D91C}"/>
              </a:ext>
            </a:extLst>
          </p:cNvPr>
          <p:cNvSpPr txBox="1"/>
          <p:nvPr/>
        </p:nvSpPr>
        <p:spPr>
          <a:xfrm rot="16200000">
            <a:off x="780432" y="3595482"/>
            <a:ext cx="303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GWAS P-value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08CB72-2B87-7811-C38A-02D33AA80CB5}"/>
              </a:ext>
            </a:extLst>
          </p:cNvPr>
          <p:cNvSpPr txBox="1"/>
          <p:nvPr/>
        </p:nvSpPr>
        <p:spPr>
          <a:xfrm>
            <a:off x="2721793" y="1816731"/>
            <a:ext cx="5036342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FKBP5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(6p21.31)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Regulator of  glucocorticoid receptor signaling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7AF1897-9548-47FD-A33E-5AE5A6ED7526}"/>
              </a:ext>
            </a:extLst>
          </p:cNvPr>
          <p:cNvSpPr/>
          <p:nvPr/>
        </p:nvSpPr>
        <p:spPr>
          <a:xfrm>
            <a:off x="2046800" y="2393504"/>
            <a:ext cx="119467" cy="268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pic>
        <p:nvPicPr>
          <p:cNvPr id="53" name="Picture 52" descr="A chart of different types of gas&#10;&#10;Description automatically generated with medium confidence">
            <a:extLst>
              <a:ext uri="{FF2B5EF4-FFF2-40B4-BE49-F238E27FC236}">
                <a16:creationId xmlns:a16="http://schemas.microsoft.com/office/drawing/2014/main" id="{1102AC05-AAD9-AFC5-6533-6679D0341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84" t="21315" r="21748" b="13950"/>
          <a:stretch/>
        </p:blipFill>
        <p:spPr>
          <a:xfrm>
            <a:off x="8499313" y="2903132"/>
            <a:ext cx="666257" cy="194727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8B6606F-D3FE-6984-1DB5-46D2245269AF}"/>
              </a:ext>
            </a:extLst>
          </p:cNvPr>
          <p:cNvSpPr txBox="1"/>
          <p:nvPr/>
        </p:nvSpPr>
        <p:spPr>
          <a:xfrm rot="5400000">
            <a:off x="7492497" y="3435484"/>
            <a:ext cx="368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ANOVA P-value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144149-2427-047A-0E1E-C71A91FE6B62}"/>
              </a:ext>
            </a:extLst>
          </p:cNvPr>
          <p:cNvSpPr txBox="1"/>
          <p:nvPr/>
        </p:nvSpPr>
        <p:spPr>
          <a:xfrm>
            <a:off x="5169541" y="301226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PIP=1.0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3EBC47-4826-73C1-0562-C78CBA338A05}"/>
              </a:ext>
            </a:extLst>
          </p:cNvPr>
          <p:cNvSpPr txBox="1"/>
          <p:nvPr/>
        </p:nvSpPr>
        <p:spPr>
          <a:xfrm>
            <a:off x="4041494" y="30304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PIP=0.3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3F7FEC-F850-FD5D-8374-D8C22F34EFCC}"/>
              </a:ext>
            </a:extLst>
          </p:cNvPr>
          <p:cNvSpPr txBox="1"/>
          <p:nvPr/>
        </p:nvSpPr>
        <p:spPr>
          <a:xfrm>
            <a:off x="2938955" y="300920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PIP=0.0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EB1EAE-9F8A-6513-A141-57E1B20C1D58}"/>
              </a:ext>
            </a:extLst>
          </p:cNvPr>
          <p:cNvSpPr txBox="1"/>
          <p:nvPr/>
        </p:nvSpPr>
        <p:spPr>
          <a:xfrm>
            <a:off x="6304350" y="301226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PIP=0.4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568FD1-FE07-6CBC-E2F2-5C9D36F79CDD}"/>
              </a:ext>
            </a:extLst>
          </p:cNvPr>
          <p:cNvSpPr txBox="1"/>
          <p:nvPr/>
        </p:nvSpPr>
        <p:spPr>
          <a:xfrm>
            <a:off x="7412650" y="303045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PIP=1.0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6D2044-5C38-3C86-3432-EF454DCEF539}"/>
              </a:ext>
            </a:extLst>
          </p:cNvPr>
          <p:cNvSpPr txBox="1"/>
          <p:nvPr/>
        </p:nvSpPr>
        <p:spPr>
          <a:xfrm>
            <a:off x="10189168" y="5702160"/>
            <a:ext cx="203453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u="sng" dirty="0">
                <a:latin typeface="Arial" panose="020B0604020202020204" pitchFamily="34" charset="0"/>
                <a:cs typeface="Arial" panose="020B0604020202020204" pitchFamily="34" charset="0"/>
              </a:rPr>
              <a:t>Historical associations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Insulin resistance (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24997500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Hyperlipidemia (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29951131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860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D042D-5164-40FC-FA32-C52D8A9E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AF61-9A2A-1BD6-2739-9F63D903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Autofit/>
          </a:bodyPr>
          <a:lstStyle/>
          <a:p>
            <a:r>
              <a:rPr lang="en-US" sz="3200" dirty="0"/>
              <a:t>Replicating </a:t>
            </a:r>
            <a:r>
              <a:rPr lang="en-US" sz="3200" i="1" dirty="0"/>
              <a:t>CDC42BPA</a:t>
            </a:r>
            <a:r>
              <a:rPr lang="en-US" sz="3200" dirty="0"/>
              <a:t> and Type 2 diabetes</a:t>
            </a:r>
            <a:br>
              <a:rPr lang="en-US" sz="2000" dirty="0"/>
            </a:br>
            <a:r>
              <a:rPr lang="en-US" sz="1800" dirty="0"/>
              <a:t>(Fine-mapping with </a:t>
            </a:r>
            <a:r>
              <a:rPr lang="en-US" sz="1800" dirty="0" err="1"/>
              <a:t>SuSiE</a:t>
            </a:r>
            <a:r>
              <a:rPr lang="en-US" sz="1800" dirty="0"/>
              <a:t>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F22A02-5BC9-72C3-A7CF-293E7F6222E2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2D3CED-FE7F-840B-667A-90EFE722EB68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D9060D-613F-3207-8E92-BAFAC11D3485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9BE2E4-6A86-26AC-F972-15C7A5EA8DB9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4EED6-1267-64A3-7F4E-9F96A3C1B7FE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C5C6F-631C-DDD7-C467-A09EB49135AD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5D4BED-9D94-15A8-3C4C-73075D0854B4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EEFD16-1FE9-E7BD-245C-9600940FDB0D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C3AE1C-3590-F19C-2928-D414737C798F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37E8FC-5149-84AD-55CF-C0B65A63A122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A08ABA-0A3F-8240-AA4F-E4EAEF8A471A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86ACBB-8723-0AAE-CF23-A715BAF68451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C5C23A-AA8D-4D55-E141-58C05626147B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94847D1-88B7-1AD5-30D4-8C3200196C5D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D05B889-4F32-EDA2-039F-B93AF80FDE51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1CBDCB7-A3B6-1B02-E225-DD19B492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14A1-818B-A74C-8543-82EF3E33400B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0B3D3A29-AFAF-BB35-961A-D86A15101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469697A-1147-5B46-8249-E2AFB7F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11</a:t>
            </a:fld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AB7F1DF-5A69-8CB8-360F-4A5DEF12B032}"/>
              </a:ext>
            </a:extLst>
          </p:cNvPr>
          <p:cNvSpPr/>
          <p:nvPr/>
        </p:nvSpPr>
        <p:spPr>
          <a:xfrm rot="5400000">
            <a:off x="6587039" y="3527607"/>
            <a:ext cx="302084" cy="1149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pic>
        <p:nvPicPr>
          <p:cNvPr id="25" name="Picture 2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64573B2-1AFD-3256-28D2-ED3290D21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27"/>
          <a:stretch/>
        </p:blipFill>
        <p:spPr>
          <a:xfrm>
            <a:off x="2395720" y="2496312"/>
            <a:ext cx="6134646" cy="2968858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60F06EC-361C-8636-FADB-7C00A82BA29F}"/>
              </a:ext>
            </a:extLst>
          </p:cNvPr>
          <p:cNvSpPr txBox="1"/>
          <p:nvPr/>
        </p:nvSpPr>
        <p:spPr>
          <a:xfrm rot="5400000">
            <a:off x="7663238" y="3364291"/>
            <a:ext cx="368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ANOVA P-value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C078E94-1366-6955-9D4E-224BAEF7684C}"/>
              </a:ext>
            </a:extLst>
          </p:cNvPr>
          <p:cNvSpPr/>
          <p:nvPr/>
        </p:nvSpPr>
        <p:spPr>
          <a:xfrm>
            <a:off x="1755406" y="2240984"/>
            <a:ext cx="238238" cy="26870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E8352A-269E-09A5-4833-F6C819FDC05F}"/>
              </a:ext>
            </a:extLst>
          </p:cNvPr>
          <p:cNvSpPr txBox="1"/>
          <p:nvPr/>
        </p:nvSpPr>
        <p:spPr>
          <a:xfrm rot="16200000">
            <a:off x="616709" y="3561223"/>
            <a:ext cx="3038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-log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GWAS P-value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9DDABC-88A6-2602-E9E4-8B9C6DB27649}"/>
              </a:ext>
            </a:extLst>
          </p:cNvPr>
          <p:cNvSpPr txBox="1"/>
          <p:nvPr/>
        </p:nvSpPr>
        <p:spPr>
          <a:xfrm>
            <a:off x="2640477" y="1740332"/>
            <a:ext cx="2463047" cy="646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CDC42BPA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(1q42.13)</a:t>
            </a:r>
          </a:p>
          <a:p>
            <a:r>
              <a:rPr lang="en-US" dirty="0">
                <a:solidFill>
                  <a:srgbClr val="333333"/>
                </a:solidFill>
                <a:latin typeface="-apple-system"/>
              </a:rPr>
              <a:t>Many cellular processes</a:t>
            </a: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C9A230-C736-7DEA-FC94-81D9CE399DB9}"/>
              </a:ext>
            </a:extLst>
          </p:cNvPr>
          <p:cNvSpPr txBox="1"/>
          <p:nvPr/>
        </p:nvSpPr>
        <p:spPr>
          <a:xfrm>
            <a:off x="7435451" y="2981624"/>
            <a:ext cx="10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PIP=0.1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7EC32C-F894-B876-B9A4-84705A91F552}"/>
              </a:ext>
            </a:extLst>
          </p:cNvPr>
          <p:cNvSpPr txBox="1"/>
          <p:nvPr/>
        </p:nvSpPr>
        <p:spPr>
          <a:xfrm>
            <a:off x="6313900" y="2998391"/>
            <a:ext cx="10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PIP=1.0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ECE477-DAD2-343C-B030-20EB407BF46E}"/>
              </a:ext>
            </a:extLst>
          </p:cNvPr>
          <p:cNvSpPr txBox="1"/>
          <p:nvPr/>
        </p:nvSpPr>
        <p:spPr>
          <a:xfrm>
            <a:off x="5164148" y="2994784"/>
            <a:ext cx="10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PIP=1.0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D739DC-D1D0-1819-7A60-632039103207}"/>
              </a:ext>
            </a:extLst>
          </p:cNvPr>
          <p:cNvSpPr txBox="1"/>
          <p:nvPr/>
        </p:nvSpPr>
        <p:spPr>
          <a:xfrm>
            <a:off x="4036239" y="3007698"/>
            <a:ext cx="10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PIP=1.0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6A0022-69FD-EBDE-DD53-4FB1A240DE60}"/>
              </a:ext>
            </a:extLst>
          </p:cNvPr>
          <p:cNvSpPr txBox="1"/>
          <p:nvPr/>
        </p:nvSpPr>
        <p:spPr>
          <a:xfrm>
            <a:off x="2912346" y="3007698"/>
            <a:ext cx="10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PIP=0.1</a:t>
            </a:r>
          </a:p>
        </p:txBody>
      </p:sp>
      <p:pic>
        <p:nvPicPr>
          <p:cNvPr id="29" name="Picture 28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734214A9-E455-2657-6AAB-B578A617C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06" t="20837" r="22088" b="14398"/>
          <a:stretch/>
        </p:blipFill>
        <p:spPr>
          <a:xfrm>
            <a:off x="8550184" y="2821377"/>
            <a:ext cx="687440" cy="19448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5D0192-7A07-B5AF-DC33-301D5498165E}"/>
              </a:ext>
            </a:extLst>
          </p:cNvPr>
          <p:cNvSpPr txBox="1"/>
          <p:nvPr/>
        </p:nvSpPr>
        <p:spPr>
          <a:xfrm>
            <a:off x="9834904" y="5702160"/>
            <a:ext cx="238879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u="sng" dirty="0">
                <a:latin typeface="Arial" panose="020B0604020202020204" pitchFamily="34" charset="0"/>
                <a:cs typeface="Arial" panose="020B0604020202020204" pitchFamily="34" charset="0"/>
              </a:rPr>
              <a:t>Historical associations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Low-density lipoprotein (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33339817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Inflammation (</a:t>
            </a:r>
            <a:r>
              <a:rPr lang="en-US" sz="11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36303069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39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C2A5C-DBB3-600E-B383-16793390C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B01C-8B7C-5B25-2373-49D8371E0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Integrating e/pQTLs to detect Alzheimer’s disease genes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2239D0-D935-697E-E64A-DE5EBC27849B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4B0D8F-EB33-CF5B-2641-A001AB62F37D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A24624-5CE8-1847-3780-9999DD29B88D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AF2F45-8BE0-27C0-225C-7A6F315019D4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10C6F-9323-9724-B8DC-45417B6E25D7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6830B-666B-C4F8-DE36-6CA00C7C4184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16057D-AF4F-6DED-18F4-F1EC58254B3D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6B64852-2019-17A9-7F97-CAC48E354657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75A78ED-E70D-4D0C-0F67-32CD2F6EB5CE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77CE4E-4B5E-5043-7790-817B559FADF7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AB32F37-0971-A295-B40E-38444628DED9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F4357-4333-8207-5F00-479F7BF83FB8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FA17EA-C39C-9384-FCBD-E29991BCAEBE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E4BFF9E-0A7C-4B57-64E8-6AAF73FAB859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F54D17-7D2F-8840-A563-577501B769CC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AF37A96-368E-D860-FD65-395B5F3AC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59DE-D789-9440-9640-B5EDF14AB1B9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8D36B0C8-BAB7-1F8E-AD4F-697CDCFA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272508A-7888-7F10-3BC7-46E19F5E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12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72F0282-53C5-4323-E74F-581E3EC78CB4}"/>
              </a:ext>
            </a:extLst>
          </p:cNvPr>
          <p:cNvSpPr/>
          <p:nvPr/>
        </p:nvSpPr>
        <p:spPr>
          <a:xfrm>
            <a:off x="1895191" y="4562271"/>
            <a:ext cx="924128" cy="904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3BA21-91DD-BBE0-EC9F-35B7C55E5516}"/>
              </a:ext>
            </a:extLst>
          </p:cNvPr>
          <p:cNvGrpSpPr/>
          <p:nvPr/>
        </p:nvGrpSpPr>
        <p:grpSpPr>
          <a:xfrm>
            <a:off x="6304842" y="1629717"/>
            <a:ext cx="5395453" cy="4177803"/>
            <a:chOff x="6304842" y="1629717"/>
            <a:chExt cx="5395453" cy="4177803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52BC6B5-3CB7-EBC4-F1FD-8F3A5D048BD7}"/>
                </a:ext>
              </a:extLst>
            </p:cNvPr>
            <p:cNvSpPr txBox="1"/>
            <p:nvPr/>
          </p:nvSpPr>
          <p:spPr>
            <a:xfrm>
              <a:off x="6304842" y="1629717"/>
              <a:ext cx="53954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Druggable genes</a:t>
              </a:r>
            </a:p>
          </p:txBody>
        </p: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D9923280-B91B-7D44-8DD1-8B666EA05C2F}"/>
                </a:ext>
              </a:extLst>
            </p:cNvPr>
            <p:cNvGrpSpPr/>
            <p:nvPr/>
          </p:nvGrpSpPr>
          <p:grpSpPr>
            <a:xfrm>
              <a:off x="6653034" y="2043601"/>
              <a:ext cx="4863266" cy="3763919"/>
              <a:chOff x="6569415" y="2169268"/>
              <a:chExt cx="4863266" cy="3763919"/>
            </a:xfrm>
          </p:grpSpPr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03AF6C18-115D-CD37-C834-7BACDBF74781}"/>
                  </a:ext>
                </a:extLst>
              </p:cNvPr>
              <p:cNvGrpSpPr/>
              <p:nvPr/>
            </p:nvGrpSpPr>
            <p:grpSpPr>
              <a:xfrm>
                <a:off x="6569415" y="2169268"/>
                <a:ext cx="4863266" cy="3763919"/>
                <a:chOff x="6569415" y="2169268"/>
                <a:chExt cx="4863266" cy="3763919"/>
              </a:xfrm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1B1F215A-4098-0C86-5222-75F0A185C25B}"/>
                    </a:ext>
                  </a:extLst>
                </p:cNvPr>
                <p:cNvGrpSpPr/>
                <p:nvPr/>
              </p:nvGrpSpPr>
              <p:grpSpPr>
                <a:xfrm>
                  <a:off x="6569415" y="2169268"/>
                  <a:ext cx="4636570" cy="3763919"/>
                  <a:chOff x="6569415" y="2169268"/>
                  <a:chExt cx="4636570" cy="3763919"/>
                </a:xfrm>
              </p:grpSpPr>
              <p:grpSp>
                <p:nvGrpSpPr>
                  <p:cNvPr id="57" name="Group 56">
                    <a:extLst>
                      <a:ext uri="{FF2B5EF4-FFF2-40B4-BE49-F238E27FC236}">
                        <a16:creationId xmlns:a16="http://schemas.microsoft.com/office/drawing/2014/main" id="{EC179585-FABB-007E-8C8D-498CCCC8F4C1}"/>
                      </a:ext>
                    </a:extLst>
                  </p:cNvPr>
                  <p:cNvGrpSpPr/>
                  <p:nvPr/>
                </p:nvGrpSpPr>
                <p:grpSpPr>
                  <a:xfrm>
                    <a:off x="6569415" y="2169268"/>
                    <a:ext cx="4636570" cy="3763919"/>
                    <a:chOff x="6569415" y="2169268"/>
                    <a:chExt cx="4636570" cy="3763919"/>
                  </a:xfrm>
                </p:grpSpPr>
                <p:pic>
                  <p:nvPicPr>
                    <p:cNvPr id="47" name="Graphic 46">
                      <a:extLst>
                        <a:ext uri="{FF2B5EF4-FFF2-40B4-BE49-F238E27FC236}">
                          <a16:creationId xmlns:a16="http://schemas.microsoft.com/office/drawing/2014/main" id="{DBC26428-5C17-C788-E8CE-D6105879F3F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96DAC541-7B7A-43D3-8B79-37D633B846F1}">
                          <asvg:svgBlip xmlns:asvg="http://schemas.microsoft.com/office/drawing/2016/SVG/main" r:embed="rId3"/>
                        </a:ext>
                      </a:extLst>
                    </a:blip>
                    <a:srcRect l="51392" t="10897"/>
                    <a:stretch/>
                  </p:blipFill>
                  <p:spPr>
                    <a:xfrm>
                      <a:off x="6569415" y="2169268"/>
                      <a:ext cx="4636570" cy="376391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59FB2D6C-E6B0-268E-7623-122B8C2F5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78885" y="4562272"/>
                      <a:ext cx="878732" cy="90467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55C8A415-6327-C7A5-7304-4A13047B1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99227" y="2169268"/>
                      <a:ext cx="2406758" cy="41324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53" name="Group 552">
                    <a:extLst>
                      <a:ext uri="{FF2B5EF4-FFF2-40B4-BE49-F238E27FC236}">
                        <a16:creationId xmlns:a16="http://schemas.microsoft.com/office/drawing/2014/main" id="{69A22E2F-0B29-4495-F8DE-F5048F80E4E1}"/>
                      </a:ext>
                    </a:extLst>
                  </p:cNvPr>
                  <p:cNvGrpSpPr/>
                  <p:nvPr/>
                </p:nvGrpSpPr>
                <p:grpSpPr>
                  <a:xfrm>
                    <a:off x="9247974" y="2582226"/>
                    <a:ext cx="1800167" cy="664334"/>
                    <a:chOff x="3392774" y="2582516"/>
                    <a:chExt cx="1800167" cy="664334"/>
                  </a:xfrm>
                  <a:solidFill>
                    <a:schemeClr val="bg1"/>
                  </a:solidFill>
                </p:grpSpPr>
                <p:sp>
                  <p:nvSpPr>
                    <p:cNvPr id="554" name="Rectangle 553">
                      <a:extLst>
                        <a:ext uri="{FF2B5EF4-FFF2-40B4-BE49-F238E27FC236}">
                          <a16:creationId xmlns:a16="http://schemas.microsoft.com/office/drawing/2014/main" id="{DC3ECFA3-D9C5-CC2D-F9AB-2698043B8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2774" y="2582516"/>
                      <a:ext cx="1742168" cy="61150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55" name="Rectangle 554">
                      <a:extLst>
                        <a:ext uri="{FF2B5EF4-FFF2-40B4-BE49-F238E27FC236}">
                          <a16:creationId xmlns:a16="http://schemas.microsoft.com/office/drawing/2014/main" id="{AB80B247-B6E8-73C5-9F29-2889C381CD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0098" y="2635346"/>
                      <a:ext cx="802843" cy="61150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560" name="Group 559">
                  <a:extLst>
                    <a:ext uri="{FF2B5EF4-FFF2-40B4-BE49-F238E27FC236}">
                      <a16:creationId xmlns:a16="http://schemas.microsoft.com/office/drawing/2014/main" id="{4EB872DB-9A33-6757-667B-E130F1A5CF60}"/>
                    </a:ext>
                  </a:extLst>
                </p:cNvPr>
                <p:cNvGrpSpPr/>
                <p:nvPr/>
              </p:nvGrpSpPr>
              <p:grpSpPr>
                <a:xfrm>
                  <a:off x="9258928" y="2540724"/>
                  <a:ext cx="2173753" cy="749725"/>
                  <a:chOff x="-1087166" y="3020055"/>
                  <a:chExt cx="2173753" cy="749725"/>
                </a:xfrm>
              </p:grpSpPr>
              <p:sp>
                <p:nvSpPr>
                  <p:cNvPr id="541" name="TextBox 540">
                    <a:extLst>
                      <a:ext uri="{FF2B5EF4-FFF2-40B4-BE49-F238E27FC236}">
                        <a16:creationId xmlns:a16="http://schemas.microsoft.com/office/drawing/2014/main" id="{1473149E-8E8E-2729-D31D-184024E285A4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7166" y="3246560"/>
                    <a:ext cx="1122467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1400" b="1" dirty="0">
                        <a:solidFill>
                          <a:srgbClr val="7030A0"/>
                        </a:solidFill>
                      </a:rPr>
                      <a:t>Gene expression</a:t>
                    </a:r>
                  </a:p>
                </p:txBody>
              </p:sp>
              <p:sp>
                <p:nvSpPr>
                  <p:cNvPr id="542" name="TextBox 541">
                    <a:extLst>
                      <a:ext uri="{FF2B5EF4-FFF2-40B4-BE49-F238E27FC236}">
                        <a16:creationId xmlns:a16="http://schemas.microsoft.com/office/drawing/2014/main" id="{E8803F72-9184-1C46-47D7-337ECB273C26}"/>
                      </a:ext>
                    </a:extLst>
                  </p:cNvPr>
                  <p:cNvSpPr txBox="1"/>
                  <p:nvPr/>
                </p:nvSpPr>
                <p:spPr>
                  <a:xfrm>
                    <a:off x="-15736" y="3246560"/>
                    <a:ext cx="1102323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>
                        <a:solidFill>
                          <a:srgbClr val="FFC000"/>
                        </a:solidFill>
                      </a:rPr>
                      <a:t>Protein abundance</a:t>
                    </a:r>
                  </a:p>
                </p:txBody>
              </p:sp>
              <p:sp>
                <p:nvSpPr>
                  <p:cNvPr id="546" name="TextBox 545">
                    <a:extLst>
                      <a:ext uri="{FF2B5EF4-FFF2-40B4-BE49-F238E27FC236}">
                        <a16:creationId xmlns:a16="http://schemas.microsoft.com/office/drawing/2014/main" id="{10C292D6-9EE2-2FA3-55C8-AC0DDA8D63E0}"/>
                      </a:ext>
                    </a:extLst>
                  </p:cNvPr>
                  <p:cNvSpPr txBox="1"/>
                  <p:nvPr/>
                </p:nvSpPr>
                <p:spPr>
                  <a:xfrm>
                    <a:off x="-702515" y="3020055"/>
                    <a:ext cx="150233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Novel lead genes</a:t>
                    </a:r>
                  </a:p>
                </p:txBody>
              </p:sp>
            </p:grpSp>
          </p:grpSp>
          <p:pic>
            <p:nvPicPr>
              <p:cNvPr id="563" name="Picture 562">
                <a:extLst>
                  <a:ext uri="{FF2B5EF4-FFF2-40B4-BE49-F238E27FC236}">
                    <a16:creationId xmlns:a16="http://schemas.microsoft.com/office/drawing/2014/main" id="{727CE294-47BA-3B98-0F37-26DC53D03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9932" t="25777" r="32444" b="37500"/>
              <a:stretch/>
            </p:blipFill>
            <p:spPr>
              <a:xfrm>
                <a:off x="7778885" y="4641025"/>
                <a:ext cx="926868" cy="904673"/>
              </a:xfrm>
              <a:prstGeom prst="rect">
                <a:avLst/>
              </a:prstGeom>
            </p:spPr>
          </p:pic>
        </p:grpSp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13FB2923-4747-AC1F-E251-F3531F62754E}"/>
              </a:ext>
            </a:extLst>
          </p:cNvPr>
          <p:cNvGrpSpPr/>
          <p:nvPr/>
        </p:nvGrpSpPr>
        <p:grpSpPr>
          <a:xfrm>
            <a:off x="637175" y="1629717"/>
            <a:ext cx="5168324" cy="4301666"/>
            <a:chOff x="415835" y="1631520"/>
            <a:chExt cx="5168324" cy="4301666"/>
          </a:xfrm>
        </p:grpSpPr>
        <p:grpSp>
          <p:nvGrpSpPr>
            <p:cNvPr id="562" name="Group 561">
              <a:extLst>
                <a:ext uri="{FF2B5EF4-FFF2-40B4-BE49-F238E27FC236}">
                  <a16:creationId xmlns:a16="http://schemas.microsoft.com/office/drawing/2014/main" id="{E386251B-0F2F-E7AA-E331-2C273168C36E}"/>
                </a:ext>
              </a:extLst>
            </p:cNvPr>
            <p:cNvGrpSpPr/>
            <p:nvPr/>
          </p:nvGrpSpPr>
          <p:grpSpPr>
            <a:xfrm>
              <a:off x="415835" y="1631520"/>
              <a:ext cx="5168324" cy="4301666"/>
              <a:chOff x="415835" y="1631520"/>
              <a:chExt cx="5168324" cy="4301666"/>
            </a:xfrm>
          </p:grpSpPr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89907FD-4E86-9F4C-7EF0-73C13D873DF0}"/>
                  </a:ext>
                </a:extLst>
              </p:cNvPr>
              <p:cNvGrpSpPr/>
              <p:nvPr/>
            </p:nvGrpSpPr>
            <p:grpSpPr>
              <a:xfrm>
                <a:off x="498372" y="2169267"/>
                <a:ext cx="4889049" cy="3763919"/>
                <a:chOff x="498372" y="2169267"/>
                <a:chExt cx="4889049" cy="3763919"/>
              </a:xfrm>
            </p:grpSpPr>
            <p:grpSp>
              <p:nvGrpSpPr>
                <p:cNvPr id="558" name="Group 557">
                  <a:extLst>
                    <a:ext uri="{FF2B5EF4-FFF2-40B4-BE49-F238E27FC236}">
                      <a16:creationId xmlns:a16="http://schemas.microsoft.com/office/drawing/2014/main" id="{374F2BBC-19CB-CACA-36CD-8AF96F18CCB4}"/>
                    </a:ext>
                  </a:extLst>
                </p:cNvPr>
                <p:cNvGrpSpPr/>
                <p:nvPr/>
              </p:nvGrpSpPr>
              <p:grpSpPr>
                <a:xfrm>
                  <a:off x="498372" y="2169267"/>
                  <a:ext cx="4889049" cy="3763919"/>
                  <a:chOff x="498372" y="2169267"/>
                  <a:chExt cx="4889049" cy="3763919"/>
                </a:xfrm>
              </p:grpSpPr>
              <p:pic>
                <p:nvPicPr>
                  <p:cNvPr id="46" name="Graphic 45">
                    <a:extLst>
                      <a:ext uri="{FF2B5EF4-FFF2-40B4-BE49-F238E27FC236}">
                        <a16:creationId xmlns:a16="http://schemas.microsoft.com/office/drawing/2014/main" id="{1177EF0C-05B0-A8AB-144D-DFF45165C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rcRect t="10897" r="48745"/>
                  <a:stretch/>
                </p:blipFill>
                <p:spPr>
                  <a:xfrm>
                    <a:off x="498372" y="2169267"/>
                    <a:ext cx="4889049" cy="3763919"/>
                  </a:xfrm>
                  <a:prstGeom prst="rect">
                    <a:avLst/>
                  </a:prstGeom>
                </p:spPr>
              </p:pic>
              <p:grpSp>
                <p:nvGrpSpPr>
                  <p:cNvPr id="545" name="Group 544">
                    <a:extLst>
                      <a:ext uri="{FF2B5EF4-FFF2-40B4-BE49-F238E27FC236}">
                        <a16:creationId xmlns:a16="http://schemas.microsoft.com/office/drawing/2014/main" id="{53B3081E-A5F7-4E46-FFAA-CD4AA6011322}"/>
                      </a:ext>
                    </a:extLst>
                  </p:cNvPr>
                  <p:cNvGrpSpPr/>
                  <p:nvPr/>
                </p:nvGrpSpPr>
                <p:grpSpPr>
                  <a:xfrm>
                    <a:off x="3392774" y="2582516"/>
                    <a:ext cx="1800167" cy="664334"/>
                    <a:chOff x="3392774" y="2582516"/>
                    <a:chExt cx="1800167" cy="664334"/>
                  </a:xfrm>
                  <a:solidFill>
                    <a:schemeClr val="bg1"/>
                  </a:solidFill>
                </p:grpSpPr>
                <p:sp>
                  <p:nvSpPr>
                    <p:cNvPr id="543" name="Rectangle 542">
                      <a:extLst>
                        <a:ext uri="{FF2B5EF4-FFF2-40B4-BE49-F238E27FC236}">
                          <a16:creationId xmlns:a16="http://schemas.microsoft.com/office/drawing/2014/main" id="{AB25056C-85C1-BF96-752A-C4B87D682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2774" y="2582516"/>
                      <a:ext cx="1742168" cy="61150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44" name="Rectangle 543">
                      <a:extLst>
                        <a:ext uri="{FF2B5EF4-FFF2-40B4-BE49-F238E27FC236}">
                          <a16:creationId xmlns:a16="http://schemas.microsoft.com/office/drawing/2014/main" id="{E3241802-936D-69D0-175B-08810B286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0098" y="2635346"/>
                      <a:ext cx="802843" cy="611504"/>
                    </a:xfrm>
                    <a:prstGeom prst="rect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345CB0DF-2581-2033-D160-D7AF7ECBB576}"/>
                    </a:ext>
                  </a:extLst>
                </p:cNvPr>
                <p:cNvSpPr/>
                <p:nvPr/>
              </p:nvSpPr>
              <p:spPr>
                <a:xfrm>
                  <a:off x="2910745" y="2169267"/>
                  <a:ext cx="2406758" cy="4132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0847DB0-30A4-9BB5-FEF2-B29F662B8A1A}"/>
                  </a:ext>
                </a:extLst>
              </p:cNvPr>
              <p:cNvSpPr txBox="1"/>
              <p:nvPr/>
            </p:nvSpPr>
            <p:spPr>
              <a:xfrm>
                <a:off x="415835" y="1631520"/>
                <a:ext cx="51683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All genes</a:t>
                </a:r>
              </a:p>
            </p:txBody>
          </p:sp>
          <p:sp>
            <p:nvSpPr>
              <p:cNvPr id="550" name="TextBox 549">
                <a:extLst>
                  <a:ext uri="{FF2B5EF4-FFF2-40B4-BE49-F238E27FC236}">
                    <a16:creationId xmlns:a16="http://schemas.microsoft.com/office/drawing/2014/main" id="{0E69A08A-509D-35E7-8724-B4555391045A}"/>
                  </a:ext>
                </a:extLst>
              </p:cNvPr>
              <p:cNvSpPr txBox="1"/>
              <p:nvPr/>
            </p:nvSpPr>
            <p:spPr>
              <a:xfrm>
                <a:off x="3268950" y="2679871"/>
                <a:ext cx="11224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7030A0"/>
                    </a:solidFill>
                  </a:rPr>
                  <a:t>Gene expression</a:t>
                </a:r>
              </a:p>
            </p:txBody>
          </p:sp>
          <p:sp>
            <p:nvSpPr>
              <p:cNvPr id="551" name="TextBox 550">
                <a:extLst>
                  <a:ext uri="{FF2B5EF4-FFF2-40B4-BE49-F238E27FC236}">
                    <a16:creationId xmlns:a16="http://schemas.microsoft.com/office/drawing/2014/main" id="{49396B8D-16D6-53B0-1ED7-B3A11F42B2ED}"/>
                  </a:ext>
                </a:extLst>
              </p:cNvPr>
              <p:cNvSpPr txBox="1"/>
              <p:nvPr/>
            </p:nvSpPr>
            <p:spPr>
              <a:xfrm>
                <a:off x="4340380" y="2679871"/>
                <a:ext cx="11023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FFC000"/>
                    </a:solidFill>
                  </a:rPr>
                  <a:t>Protein abundance</a:t>
                </a:r>
              </a:p>
            </p:txBody>
          </p:sp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1D1AEF2A-DAC5-D838-561E-EFEC021DA41C}"/>
                  </a:ext>
                </a:extLst>
              </p:cNvPr>
              <p:cNvSpPr txBox="1"/>
              <p:nvPr/>
            </p:nvSpPr>
            <p:spPr>
              <a:xfrm>
                <a:off x="3653601" y="2453366"/>
                <a:ext cx="15023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Novel lead genes</a:t>
                </a:r>
              </a:p>
            </p:txBody>
          </p:sp>
        </p:grpSp>
        <p:pic>
          <p:nvPicPr>
            <p:cNvPr id="564" name="Picture 563">
              <a:extLst>
                <a:ext uri="{FF2B5EF4-FFF2-40B4-BE49-F238E27FC236}">
                  <a16:creationId xmlns:a16="http://schemas.microsoft.com/office/drawing/2014/main" id="{C524269F-FB40-6F56-0A80-E372B87B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9932" t="25777" r="32444" b="37500"/>
            <a:stretch/>
          </p:blipFill>
          <p:spPr>
            <a:xfrm>
              <a:off x="1886447" y="4640902"/>
              <a:ext cx="926868" cy="904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553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41B7B-C922-5F12-4F8E-0552F23A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C0142A44-7057-BBD9-C0B0-0A802EC4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31"/>
          <a:stretch/>
        </p:blipFill>
        <p:spPr>
          <a:xfrm>
            <a:off x="53248" y="1805291"/>
            <a:ext cx="11947881" cy="3774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9F457-CD48-F9EA-CB98-427D644C3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Replicating novel Alzheimer’s disease genes</a:t>
            </a:r>
            <a:br>
              <a:rPr lang="en-US" sz="3200" dirty="0"/>
            </a:br>
            <a:r>
              <a:rPr lang="en-US" sz="1800" dirty="0"/>
              <a:t>(Fine-mapping with </a:t>
            </a:r>
            <a:r>
              <a:rPr lang="en-US" sz="1800" dirty="0" err="1"/>
              <a:t>SuSiE</a:t>
            </a:r>
            <a:r>
              <a:rPr lang="en-US" sz="1800" dirty="0"/>
              <a:t>)</a:t>
            </a:r>
            <a:endParaRPr lang="en-US" sz="3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9A36F5-E3E3-35E5-709F-C46186E35CA0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273D31-593B-ACDB-38F1-626B62F95426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5CA489-3176-3A7D-9E4F-344098B0ABD6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CB1CC4-B055-BCB5-05CD-A098D45C360A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43F88-213A-456B-7CC4-104A1287C5BD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161319-F0C3-8EFC-0854-C81627ADB67F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CD66C2-8315-E50F-D353-EA1EF9166278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3FABB8-DCDC-BB73-707D-21CB847A66FB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2CB304-D252-F5B7-6659-95916CB74875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C9C9B3-3A06-12D7-1B73-FA2EF27EEC66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AEB2F1A-0D55-7E88-19CE-BD42F05937B1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9AA25C-9045-B104-91EE-21AEE6B51D1F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BAD94-9B6B-AED6-45B2-83BB6AEB9BAF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390340-9892-C30D-24E5-8B28D7C7EBCE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F0F542C-1533-95A9-2B6E-AB1B068DF060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AD27149-8E80-A604-7C1F-A36F5AF23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59DE-D789-9440-9640-B5EDF14AB1B9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C9679647-F43C-789B-C8FC-14FC14776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FAB5CA9-1A62-DCFE-95EF-F6888B4F7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13</a:t>
            </a:fld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DC93131-53A0-57D5-00C9-808705590A79}"/>
              </a:ext>
            </a:extLst>
          </p:cNvPr>
          <p:cNvSpPr/>
          <p:nvPr/>
        </p:nvSpPr>
        <p:spPr>
          <a:xfrm>
            <a:off x="6186973" y="2347549"/>
            <a:ext cx="111887" cy="63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159955-2C83-B6EC-7674-DDAC4671FBDB}"/>
              </a:ext>
            </a:extLst>
          </p:cNvPr>
          <p:cNvSpPr/>
          <p:nvPr/>
        </p:nvSpPr>
        <p:spPr>
          <a:xfrm>
            <a:off x="4018725" y="1573537"/>
            <a:ext cx="4016928" cy="423836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426D1-4DE4-A398-1B4B-02FA72913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EF02-4EE4-1484-5B80-FE9353F7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Functional annotation of </a:t>
            </a:r>
            <a:r>
              <a:rPr lang="en-US" sz="3200" i="1" dirty="0"/>
              <a:t>NTRK1</a:t>
            </a:r>
            <a:br>
              <a:rPr lang="en-US" sz="3200" dirty="0"/>
            </a:br>
            <a:r>
              <a:rPr lang="en-US" sz="1800" dirty="0"/>
              <a:t>(SNP annotation, physical protein-protein interaction)</a:t>
            </a:r>
            <a:endParaRPr lang="en-US" sz="3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033F21-D357-9545-82E7-C78742FBEC4C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DC41995-57E4-DD39-D5BF-3997577DE0ED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5E29CA5-B976-867D-2762-78126F8AD18C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65E7E3-7D65-EA69-37C3-B1200A4B25A4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F84A2-EFCB-5362-D535-EC728DF3CDEE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C15588-E359-1E7D-5F9D-F921C6EE7B10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B65707-05A3-969E-7F68-385586964DFF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CA348E-99C4-BEF7-3D88-0279FA2F18BF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ECA813-ED9A-B0AF-ADF0-0E6CC2ABA715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3EFE5B5-C707-4E48-D7A2-690DEA461BCF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CE9CD4-0B08-A61A-1E41-BFC0FFB9A1B6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7C111F-BA14-9F2D-6540-C6131AACB465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1B1A58-AF64-A22C-E6F6-5AB880CECF5D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D46FF0-DF11-D07B-738E-45C5D3CAF0E9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94289E-B438-E32E-184E-D391CEDA238F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DFEBE5FF-504A-4BA1-73DB-6C6FC5A5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59DE-D789-9440-9640-B5EDF14AB1B9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4D8557A-989F-DFFC-1B87-9773ED81F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93D7882-BD6C-5AF4-A0CE-AB254FC1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14</a:t>
            </a:fld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5E5E56D-084C-4FB3-79C5-D0ACD5194B04}"/>
              </a:ext>
            </a:extLst>
          </p:cNvPr>
          <p:cNvSpPr/>
          <p:nvPr/>
        </p:nvSpPr>
        <p:spPr>
          <a:xfrm>
            <a:off x="6527888" y="1369030"/>
            <a:ext cx="205863" cy="11625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pic>
        <p:nvPicPr>
          <p:cNvPr id="58" name="Picture 57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470B41C1-9293-84A6-F955-51C95990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822"/>
          <a:stretch/>
        </p:blipFill>
        <p:spPr>
          <a:xfrm>
            <a:off x="265367" y="2025712"/>
            <a:ext cx="5247043" cy="404955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50238D8-7C0A-3B06-B33C-5D3176640AB2}"/>
              </a:ext>
            </a:extLst>
          </p:cNvPr>
          <p:cNvGrpSpPr/>
          <p:nvPr/>
        </p:nvGrpSpPr>
        <p:grpSpPr>
          <a:xfrm>
            <a:off x="6389865" y="1819345"/>
            <a:ext cx="4837662" cy="4049552"/>
            <a:chOff x="6521719" y="2805168"/>
            <a:chExt cx="2629278" cy="2217263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E79F6B6-91E4-8142-3548-B73877A0B1AA}"/>
                </a:ext>
              </a:extLst>
            </p:cNvPr>
            <p:cNvGrpSpPr/>
            <p:nvPr/>
          </p:nvGrpSpPr>
          <p:grpSpPr>
            <a:xfrm>
              <a:off x="6521719" y="2805168"/>
              <a:ext cx="2629278" cy="2217263"/>
              <a:chOff x="5200567" y="7760140"/>
              <a:chExt cx="2629278" cy="2217263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C9B0739-10A7-34B4-2C66-CF25577C9D8F}"/>
                  </a:ext>
                </a:extLst>
              </p:cNvPr>
              <p:cNvGrpSpPr/>
              <p:nvPr/>
            </p:nvGrpSpPr>
            <p:grpSpPr>
              <a:xfrm>
                <a:off x="5200567" y="7760140"/>
                <a:ext cx="2629278" cy="1234703"/>
                <a:chOff x="5200567" y="7760140"/>
                <a:chExt cx="2629278" cy="1234703"/>
              </a:xfrm>
            </p:grpSpPr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0226AD40-1A65-81E6-9909-570629A7F174}"/>
                    </a:ext>
                  </a:extLst>
                </p:cNvPr>
                <p:cNvGrpSpPr/>
                <p:nvPr/>
              </p:nvGrpSpPr>
              <p:grpSpPr>
                <a:xfrm>
                  <a:off x="5200567" y="8038690"/>
                  <a:ext cx="2629278" cy="956153"/>
                  <a:chOff x="5200568" y="7822663"/>
                  <a:chExt cx="2629278" cy="956153"/>
                </a:xfrm>
              </p:grpSpPr>
              <p:sp>
                <p:nvSpPr>
                  <p:cNvPr id="81" name="Rounded Rectangle 80">
                    <a:extLst>
                      <a:ext uri="{FF2B5EF4-FFF2-40B4-BE49-F238E27FC236}">
                        <a16:creationId xmlns:a16="http://schemas.microsoft.com/office/drawing/2014/main" id="{8C0D43D3-0F48-63CA-BE8F-564C13052818}"/>
                      </a:ext>
                    </a:extLst>
                  </p:cNvPr>
                  <p:cNvSpPr/>
                  <p:nvPr/>
                </p:nvSpPr>
                <p:spPr>
                  <a:xfrm>
                    <a:off x="5273939" y="8196604"/>
                    <a:ext cx="591039" cy="582212"/>
                  </a:xfrm>
                  <a:prstGeom prst="roundRect">
                    <a:avLst/>
                  </a:prstGeom>
                  <a:solidFill>
                    <a:srgbClr val="EAEAEA"/>
                  </a:solidFill>
                  <a:ln w="28575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4000"/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C91119EB-5AFC-EDE6-3FD3-B63B08210AC1}"/>
                      </a:ext>
                    </a:extLst>
                  </p:cNvPr>
                  <p:cNvSpPr txBox="1"/>
                  <p:nvPr/>
                </p:nvSpPr>
                <p:spPr>
                  <a:xfrm>
                    <a:off x="7016600" y="7834970"/>
                    <a:ext cx="813246" cy="339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i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NTRK1</a:t>
                    </a:r>
                  </a:p>
                  <a:p>
                    <a:pPr algn="ctr"/>
                    <a:r>
                      <a:rPr lang="en-US" sz="16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(druggable)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C41F30F4-8CEA-5B9A-2835-F1FF66E97C3A}"/>
                      </a:ext>
                    </a:extLst>
                  </p:cNvPr>
                  <p:cNvSpPr txBox="1"/>
                  <p:nvPr/>
                </p:nvSpPr>
                <p:spPr>
                  <a:xfrm>
                    <a:off x="5200568" y="7822663"/>
                    <a:ext cx="786936" cy="339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i="1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HDGF</a:t>
                    </a:r>
                    <a:endParaRPr lang="en-US" sz="160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  <a:p>
                    <a:pPr algn="ctr"/>
                    <a:r>
                      <a:rPr lang="en-US" sz="1600" dirty="0">
                        <a:solidFill>
                          <a:schemeClr val="accent4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(druggable)</a:t>
                    </a:r>
                  </a:p>
                </p:txBody>
              </p:sp>
            </p:grpSp>
            <p:cxnSp>
              <p:nvCxnSpPr>
                <p:cNvPr id="79" name="Curved Connector 78">
                  <a:extLst>
                    <a:ext uri="{FF2B5EF4-FFF2-40B4-BE49-F238E27FC236}">
                      <a16:creationId xmlns:a16="http://schemas.microsoft.com/office/drawing/2014/main" id="{E209B35B-4492-CBE6-C39B-AA2344872975}"/>
                    </a:ext>
                  </a:extLst>
                </p:cNvPr>
                <p:cNvCxnSpPr>
                  <a:cxnSpLocks/>
                  <a:stCxn id="83" idx="0"/>
                  <a:endCxn id="82" idx="0"/>
                </p:cNvCxnSpPr>
                <p:nvPr/>
              </p:nvCxnSpPr>
              <p:spPr>
                <a:xfrm rot="16200000" flipH="1">
                  <a:off x="6502475" y="7130250"/>
                  <a:ext cx="12307" cy="1829187"/>
                </a:xfrm>
                <a:prstGeom prst="curvedConnector3">
                  <a:avLst>
                    <a:gd name="adj1" fmla="val -1079677"/>
                  </a:avLst>
                </a:prstGeom>
                <a:ln w="28575">
                  <a:solidFill>
                    <a:schemeClr val="accent4"/>
                  </a:solidFill>
                  <a:headEnd type="triangle"/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ounded Rectangle 79">
                  <a:extLst>
                    <a:ext uri="{FF2B5EF4-FFF2-40B4-BE49-F238E27FC236}">
                      <a16:creationId xmlns:a16="http://schemas.microsoft.com/office/drawing/2014/main" id="{F6E1AB29-F546-A4A1-AAC1-159AB76605D9}"/>
                    </a:ext>
                  </a:extLst>
                </p:cNvPr>
                <p:cNvSpPr/>
                <p:nvPr/>
              </p:nvSpPr>
              <p:spPr>
                <a:xfrm>
                  <a:off x="6127383" y="7760140"/>
                  <a:ext cx="729549" cy="266241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>
                      <a:solidFill>
                        <a:schemeClr val="accent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Physical interaction</a:t>
                  </a:r>
                </a:p>
              </p:txBody>
            </p:sp>
          </p:grpSp>
          <p:pic>
            <p:nvPicPr>
              <p:cNvPr id="62" name="Picture 61" descr="A graph with green dots and lines&#10;&#10;Description automatically generated">
                <a:extLst>
                  <a:ext uri="{FF2B5EF4-FFF2-40B4-BE49-F238E27FC236}">
                    <a16:creationId xmlns:a16="http://schemas.microsoft.com/office/drawing/2014/main" id="{EDF59265-B281-3A07-0026-762475B761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3679" y="9105360"/>
                <a:ext cx="1009309" cy="872043"/>
              </a:xfrm>
              <a:prstGeom prst="rect">
                <a:avLst/>
              </a:prstGeom>
            </p:spPr>
          </p:pic>
          <p:pic>
            <p:nvPicPr>
              <p:cNvPr id="75" name="Picture 74" descr="A graph with green dots and lines&#10;&#10;Description automatically generated">
                <a:extLst>
                  <a:ext uri="{FF2B5EF4-FFF2-40B4-BE49-F238E27FC236}">
                    <a16:creationId xmlns:a16="http://schemas.microsoft.com/office/drawing/2014/main" id="{A383D44C-77E0-093B-F54D-934699BB7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1972"/>
              <a:stretch/>
            </p:blipFill>
            <p:spPr>
              <a:xfrm>
                <a:off x="6544634" y="9105360"/>
                <a:ext cx="787537" cy="872043"/>
              </a:xfrm>
              <a:prstGeom prst="rect">
                <a:avLst/>
              </a:prstGeom>
            </p:spPr>
          </p:pic>
          <p:cxnSp>
            <p:nvCxnSpPr>
              <p:cNvPr id="76" name="Curved Connector 75">
                <a:extLst>
                  <a:ext uri="{FF2B5EF4-FFF2-40B4-BE49-F238E27FC236}">
                    <a16:creationId xmlns:a16="http://schemas.microsoft.com/office/drawing/2014/main" id="{ABD87B68-8794-1F2E-1412-2DB9062CFEEA}"/>
                  </a:ext>
                </a:extLst>
              </p:cNvPr>
              <p:cNvCxnSpPr>
                <a:cxnSpLocks/>
                <a:endCxn id="62" idx="1"/>
              </p:cNvCxnSpPr>
              <p:nvPr/>
            </p:nvCxnSpPr>
            <p:spPr>
              <a:xfrm rot="16200000" flipH="1">
                <a:off x="5218891" y="9196593"/>
                <a:ext cx="486611" cy="202966"/>
              </a:xfrm>
              <a:prstGeom prst="curved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urved Connector 76">
                <a:extLst>
                  <a:ext uri="{FF2B5EF4-FFF2-40B4-BE49-F238E27FC236}">
                    <a16:creationId xmlns:a16="http://schemas.microsoft.com/office/drawing/2014/main" id="{9DED2095-0FDA-6087-B405-402A0CF3089A}"/>
                  </a:ext>
                </a:extLst>
              </p:cNvPr>
              <p:cNvCxnSpPr>
                <a:cxnSpLocks/>
                <a:endCxn id="75" idx="3"/>
              </p:cNvCxnSpPr>
              <p:nvPr/>
            </p:nvCxnSpPr>
            <p:spPr>
              <a:xfrm rot="5400000">
                <a:off x="7221355" y="9161152"/>
                <a:ext cx="491045" cy="269415"/>
              </a:xfrm>
              <a:prstGeom prst="curvedConnector2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4" name="Picture 83" descr="A yellow structure with arrows&#10;&#10;Description automatically generated">
              <a:extLst>
                <a:ext uri="{FF2B5EF4-FFF2-40B4-BE49-F238E27FC236}">
                  <a16:creationId xmlns:a16="http://schemas.microsoft.com/office/drawing/2014/main" id="{C0F1A0EC-79AF-8B44-0C50-30486D2D0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2864" y="3521060"/>
              <a:ext cx="641729" cy="481297"/>
            </a:xfrm>
            <a:prstGeom prst="rect">
              <a:avLst/>
            </a:prstGeom>
          </p:spPr>
        </p:pic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6D933414-CD7B-415E-438A-9A9F670BA91E}"/>
                </a:ext>
              </a:extLst>
            </p:cNvPr>
            <p:cNvSpPr/>
            <p:nvPr/>
          </p:nvSpPr>
          <p:spPr>
            <a:xfrm>
              <a:off x="8448855" y="3465357"/>
              <a:ext cx="591039" cy="582212"/>
            </a:xfrm>
            <a:prstGeom prst="roundRect">
              <a:avLst/>
            </a:prstGeom>
            <a:solidFill>
              <a:srgbClr val="EAEAEA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pic>
          <p:nvPicPr>
            <p:cNvPr id="86" name="Picture 85" descr="A red spirals and green and blue tubes&#10;&#10;Description automatically generated with medium confidence">
              <a:extLst>
                <a:ext uri="{FF2B5EF4-FFF2-40B4-BE49-F238E27FC236}">
                  <a16:creationId xmlns:a16="http://schemas.microsoft.com/office/drawing/2014/main" id="{983379B1-7305-A26A-96DB-50D187445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7303" y="3561534"/>
              <a:ext cx="574683" cy="431012"/>
            </a:xfrm>
            <a:prstGeom prst="rect">
              <a:avLst/>
            </a:prstGeom>
          </p:spPr>
        </p:pic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A2DBE803-AE65-E843-0F0E-F589EF8FEEF1}"/>
                </a:ext>
              </a:extLst>
            </p:cNvPr>
            <p:cNvSpPr/>
            <p:nvPr/>
          </p:nvSpPr>
          <p:spPr>
            <a:xfrm>
              <a:off x="7244916" y="3125276"/>
              <a:ext cx="1154730" cy="1012803"/>
            </a:xfrm>
            <a:prstGeom prst="roundRect">
              <a:avLst/>
            </a:prstGeom>
            <a:solidFill>
              <a:srgbClr val="EAEAEA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7D30F44-120D-E3CC-8F26-6D83DA7F3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7076486" y="3017767"/>
              <a:ext cx="1512182" cy="1134137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F70A51A-B882-40D8-1BE4-016AA9BD56E8}"/>
              </a:ext>
            </a:extLst>
          </p:cNvPr>
          <p:cNvSpPr txBox="1"/>
          <p:nvPr/>
        </p:nvSpPr>
        <p:spPr>
          <a:xfrm>
            <a:off x="1017863" y="1597678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NTRK1 </a:t>
            </a:r>
            <a:r>
              <a:rPr lang="en-US" sz="2400" dirty="0"/>
              <a:t>locus</a:t>
            </a:r>
          </a:p>
        </p:txBody>
      </p:sp>
    </p:spTree>
    <p:extLst>
      <p:ext uri="{BB962C8B-B14F-4D97-AF65-F5344CB8AC3E}">
        <p14:creationId xmlns:p14="http://schemas.microsoft.com/office/powerpoint/2010/main" val="342994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F812-6FDE-FD20-0EC4-D4A05584F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FF1D-6716-14AC-0C98-B527FDF2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Experimental replication of </a:t>
            </a:r>
            <a:r>
              <a:rPr lang="en-US" sz="3200" i="1" dirty="0"/>
              <a:t>NTRK1</a:t>
            </a:r>
            <a:br>
              <a:rPr lang="en-US" sz="3200" dirty="0"/>
            </a:br>
            <a:r>
              <a:rPr lang="en-US" sz="1800" dirty="0"/>
              <a:t>(Mendelian Randomization)</a:t>
            </a:r>
            <a:endParaRPr lang="en-US" sz="3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120F11-748D-8D56-508F-4CC0CCE1CFBF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7AE73D-E1E7-CFE2-13D2-3793377D08D1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6747B3-E8CE-8024-FB64-FE0A5C38F4C0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AF23181-866F-87B2-696D-2C9EAA280758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2611CA-FA04-0D0C-2B64-9AEA194A91D0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30F1B1-0473-75C3-6C8E-C58E9569BD52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C177B0-105F-6E2D-581F-B5B0424CD614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ADA1A5C-1BE0-320A-CE1C-2A6CD6F678F8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D64A2B-FCC9-1F8D-6321-15B0C9AB9322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807D1B-2BB0-DBEA-E9B2-664672ECFCD7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4C9F4F-A8DA-6F8E-8137-4DB2207A391F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434ED5-656E-1301-D653-8B873CA15F38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13AB6-370F-E7A2-CD1C-2EFB3EE742C5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B86EB1C-631A-A0EC-ACED-85492356BBC9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04FB31-BE3F-5156-8508-F993BD5D2018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46121C86-5514-1AF5-B836-4ECCBB6A2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59DE-D789-9440-9640-B5EDF14AB1B9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BB8240B3-7249-EDE9-26A3-D88B41286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AADE883-BFD5-3535-9B07-DBC71178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15</a:t>
            </a:fld>
            <a:endParaRPr lang="en-US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8AE2235-2E39-110B-3851-DF48074A7F91}"/>
              </a:ext>
            </a:extLst>
          </p:cNvPr>
          <p:cNvGrpSpPr/>
          <p:nvPr/>
        </p:nvGrpSpPr>
        <p:grpSpPr>
          <a:xfrm>
            <a:off x="272220" y="1173977"/>
            <a:ext cx="5328643" cy="5116486"/>
            <a:chOff x="272220" y="1173977"/>
            <a:chExt cx="5328643" cy="511648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1CEF4FD-6643-136F-F82D-54F2A61560C5}"/>
                </a:ext>
              </a:extLst>
            </p:cNvPr>
            <p:cNvGrpSpPr/>
            <p:nvPr/>
          </p:nvGrpSpPr>
          <p:grpSpPr>
            <a:xfrm>
              <a:off x="272220" y="1173977"/>
              <a:ext cx="3233797" cy="5116486"/>
              <a:chOff x="8045918" y="1189302"/>
              <a:chExt cx="3233797" cy="511648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9E1E4EA-7E23-2224-FF37-A03218B36628}"/>
                  </a:ext>
                </a:extLst>
              </p:cNvPr>
              <p:cNvSpPr txBox="1"/>
              <p:nvPr/>
            </p:nvSpPr>
            <p:spPr>
              <a:xfrm rot="5400000">
                <a:off x="10249755" y="3856908"/>
                <a:ext cx="175214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Genetic correlation</a:t>
                </a:r>
              </a:p>
            </p:txBody>
          </p: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2909780A-6603-7A58-EA25-B190B3C442CD}"/>
                  </a:ext>
                </a:extLst>
              </p:cNvPr>
              <p:cNvGrpSpPr/>
              <p:nvPr/>
            </p:nvGrpSpPr>
            <p:grpSpPr>
              <a:xfrm>
                <a:off x="8045918" y="1277135"/>
                <a:ext cx="2892779" cy="5028653"/>
                <a:chOff x="8045918" y="1277135"/>
                <a:chExt cx="2892779" cy="5028653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01CB1373-EE91-8468-9C4B-9DC8E3B6DC61}"/>
                    </a:ext>
                  </a:extLst>
                </p:cNvPr>
                <p:cNvGrpSpPr/>
                <p:nvPr/>
              </p:nvGrpSpPr>
              <p:grpSpPr>
                <a:xfrm>
                  <a:off x="8045918" y="1277135"/>
                  <a:ext cx="2892779" cy="5028653"/>
                  <a:chOff x="7576205" y="1081933"/>
                  <a:chExt cx="2892779" cy="5028653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1383974D-80F9-8057-1A63-6A5E52F8F5A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rcRect r="27712"/>
                  <a:stretch/>
                </p:blipFill>
                <p:spPr>
                  <a:xfrm>
                    <a:off x="7576205" y="1594001"/>
                    <a:ext cx="2403378" cy="4511727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BF67C1E0-98DC-ABB4-AD6C-B6757C4405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026905" y="1563484"/>
                    <a:ext cx="442079" cy="4547102"/>
                  </a:xfrm>
                  <a:prstGeom prst="rect">
                    <a:avLst/>
                  </a:prstGeom>
                </p:spPr>
              </p:pic>
              <p:pic>
                <p:nvPicPr>
                  <p:cNvPr id="64" name="Picture 63">
                    <a:extLst>
                      <a:ext uri="{FF2B5EF4-FFF2-40B4-BE49-F238E27FC236}">
                        <a16:creationId xmlns:a16="http://schemas.microsoft.com/office/drawing/2014/main" id="{C2D37EFA-4787-78A2-7C71-5B27CF497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r="55266"/>
                  <a:stretch/>
                </p:blipFill>
                <p:spPr>
                  <a:xfrm>
                    <a:off x="9233789" y="1081933"/>
                    <a:ext cx="745794" cy="50103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8D1EE2D-78E4-D96A-51E6-B6E493708FAF}"/>
                    </a:ext>
                  </a:extLst>
                </p:cNvPr>
                <p:cNvSpPr/>
                <p:nvPr/>
              </p:nvSpPr>
              <p:spPr>
                <a:xfrm>
                  <a:off x="9681157" y="1562271"/>
                  <a:ext cx="118425" cy="215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9AE6F2E1-A35D-FCA3-4DA3-EE164C4F5C9F}"/>
                    </a:ext>
                  </a:extLst>
                </p:cNvPr>
                <p:cNvSpPr/>
                <p:nvPr/>
              </p:nvSpPr>
              <p:spPr>
                <a:xfrm>
                  <a:off x="9676238" y="1778171"/>
                  <a:ext cx="147048" cy="4494198"/>
                </a:xfrm>
                <a:prstGeom prst="rect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A61E27B-4D90-0CFA-21DB-845BEBA0939D}"/>
                  </a:ext>
                </a:extLst>
              </p:cNvPr>
              <p:cNvSpPr txBox="1"/>
              <p:nvPr/>
            </p:nvSpPr>
            <p:spPr>
              <a:xfrm>
                <a:off x="8475627" y="1189302"/>
                <a:ext cx="147829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/>
                  <a:t>Alzheimer’s disease</a:t>
                </a: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B60E67-AFD6-31C8-ED3C-A15C9AACA1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52670" y="1392561"/>
                <a:ext cx="0" cy="34870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8198B2F-82E4-DC1B-E0E9-756A70A4AB4D}"/>
                </a:ext>
              </a:extLst>
            </p:cNvPr>
            <p:cNvSpPr txBox="1"/>
            <p:nvPr/>
          </p:nvSpPr>
          <p:spPr>
            <a:xfrm>
              <a:off x="3258775" y="1242851"/>
              <a:ext cx="2342088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Positive genetic association between NTRK1 expression and AD risk 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615578B-350B-2794-3AF6-B8A815614272}"/>
              </a:ext>
            </a:extLst>
          </p:cNvPr>
          <p:cNvGrpSpPr/>
          <p:nvPr/>
        </p:nvGrpSpPr>
        <p:grpSpPr>
          <a:xfrm>
            <a:off x="4423410" y="2876694"/>
            <a:ext cx="8111882" cy="2956501"/>
            <a:chOff x="4423410" y="2876694"/>
            <a:chExt cx="8111882" cy="295650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E6DB705-4E42-97C4-0D45-234F1EFD41B9}"/>
                </a:ext>
              </a:extLst>
            </p:cNvPr>
            <p:cNvGrpSpPr/>
            <p:nvPr/>
          </p:nvGrpSpPr>
          <p:grpSpPr>
            <a:xfrm>
              <a:off x="7337027" y="2876694"/>
              <a:ext cx="5198265" cy="2379755"/>
              <a:chOff x="2015079" y="1618818"/>
              <a:chExt cx="5198265" cy="2379755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C779F869-1F55-0524-99FC-60A898135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7063" y="3169898"/>
                <a:ext cx="3667125" cy="8286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AB8950B-68FF-4C99-1533-7B0C9ED7037D}"/>
                  </a:ext>
                </a:extLst>
              </p:cNvPr>
              <p:cNvSpPr txBox="1"/>
              <p:nvPr/>
            </p:nvSpPr>
            <p:spPr>
              <a:xfrm>
                <a:off x="5802965" y="3244366"/>
                <a:ext cx="14103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pTau</a:t>
                </a:r>
                <a:r>
                  <a:rPr lang="en-US" dirty="0"/>
                  <a:t> (Thr181)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9816835-7D52-21B6-0352-5BC7580FD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062" y="2287697"/>
                <a:ext cx="3667125" cy="8286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F3BA33-6F3A-15D1-8BA6-C9B0FCFB2A06}"/>
                  </a:ext>
                </a:extLst>
              </p:cNvPr>
              <p:cNvSpPr txBox="1"/>
              <p:nvPr/>
            </p:nvSpPr>
            <p:spPr>
              <a:xfrm>
                <a:off x="5802965" y="2381475"/>
                <a:ext cx="12052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pTau</a:t>
                </a:r>
                <a:r>
                  <a:rPr lang="en-US" dirty="0"/>
                  <a:t> (Thr217)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B8685BE-3F25-267F-F1BA-3D6484C8A495}"/>
                  </a:ext>
                </a:extLst>
              </p:cNvPr>
              <p:cNvSpPr txBox="1"/>
              <p:nvPr/>
            </p:nvSpPr>
            <p:spPr>
              <a:xfrm>
                <a:off x="2015079" y="1618818"/>
                <a:ext cx="35443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/>
                  <a:t>NTRK1</a:t>
                </a:r>
                <a:r>
                  <a:rPr lang="en-US" b="1" dirty="0"/>
                  <a:t> inhibitor</a:t>
                </a:r>
                <a:r>
                  <a:rPr lang="en-US" dirty="0"/>
                  <a:t> (GW441756)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DFDC69D-0B56-8CE6-18CB-C4F9CF8A4329}"/>
                  </a:ext>
                </a:extLst>
              </p:cNvPr>
              <p:cNvSpPr txBox="1"/>
              <p:nvPr/>
            </p:nvSpPr>
            <p:spPr>
              <a:xfrm>
                <a:off x="2417508" y="1940744"/>
                <a:ext cx="293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           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43AC96E-A981-DA25-1D72-ACF7FEA81227}"/>
                  </a:ext>
                </a:extLst>
              </p:cNvPr>
              <p:cNvSpPr txBox="1"/>
              <p:nvPr/>
            </p:nvSpPr>
            <p:spPr>
              <a:xfrm>
                <a:off x="3294605" y="1940744"/>
                <a:ext cx="2939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         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1DD3CD2-04BE-E850-5DB2-5AF6F1CA0DE0}"/>
                  </a:ext>
                </a:extLst>
              </p:cNvPr>
              <p:cNvSpPr txBox="1"/>
              <p:nvPr/>
            </p:nvSpPr>
            <p:spPr>
              <a:xfrm>
                <a:off x="4182579" y="1940744"/>
                <a:ext cx="83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10           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CC20EC4-3E04-23D6-F518-1BDC26A37F31}"/>
                  </a:ext>
                </a:extLst>
              </p:cNvPr>
              <p:cNvSpPr txBox="1"/>
              <p:nvPr/>
            </p:nvSpPr>
            <p:spPr>
              <a:xfrm>
                <a:off x="5095391" y="1940744"/>
                <a:ext cx="78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20           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4953EF7-3A20-4A60-FA7F-0400F817F9F8}"/>
                  </a:ext>
                </a:extLst>
              </p:cNvPr>
              <p:cNvSpPr txBox="1"/>
              <p:nvPr/>
            </p:nvSpPr>
            <p:spPr>
              <a:xfrm>
                <a:off x="5793439" y="1936224"/>
                <a:ext cx="782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(</a:t>
                </a:r>
                <a:r>
                  <a:rPr lang="en-US" dirty="0" err="1">
                    <a:latin typeface="Symbol" panose="05050102010706020507" pitchFamily="18" charset="2"/>
                  </a:rPr>
                  <a:t>m</a:t>
                </a:r>
                <a:r>
                  <a:rPr lang="en-US" dirty="0" err="1"/>
                  <a:t>M</a:t>
                </a:r>
                <a:r>
                  <a:rPr lang="en-US" dirty="0"/>
                  <a:t>)          </a:t>
                </a: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4D319FC-ADE8-754E-9D5C-FF664C01CBB1}"/>
                </a:ext>
              </a:extLst>
            </p:cNvPr>
            <p:cNvSpPr txBox="1"/>
            <p:nvPr/>
          </p:nvSpPr>
          <p:spPr>
            <a:xfrm>
              <a:off x="7391223" y="5309975"/>
              <a:ext cx="35443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Treatment for 24hr in P24 neurons</a:t>
              </a:r>
            </a:p>
            <a:p>
              <a:r>
                <a:rPr lang="en-US" sz="1400" dirty="0"/>
                <a:t>Dr. </a:t>
              </a:r>
              <a:r>
                <a:rPr lang="en-US" sz="1400" dirty="0" err="1"/>
                <a:t>Wenqiang</a:t>
              </a:r>
              <a:r>
                <a:rPr lang="en-US" sz="1400" dirty="0"/>
                <a:t> Song (Cheng lab)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55F1F79-B397-C91B-0077-E02F028FFE1E}"/>
                </a:ext>
              </a:extLst>
            </p:cNvPr>
            <p:cNvSpPr txBox="1"/>
            <p:nvPr/>
          </p:nvSpPr>
          <p:spPr>
            <a:xfrm>
              <a:off x="4423410" y="4056946"/>
              <a:ext cx="2834115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Inhibition of </a:t>
              </a:r>
              <a:r>
                <a:rPr lang="en-US" i="1" dirty="0"/>
                <a:t>NTRK1</a:t>
              </a:r>
              <a:r>
                <a:rPr lang="en-US" dirty="0"/>
                <a:t> expression in P24 neurons reduces phosphorylated tau levels at 24hr.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48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6B305-6CF0-9209-00D4-B7C07B561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F79B-3809-D5B7-992A-EE4D52062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Software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557932-76AE-73CE-D02D-1FC64E223A68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5F2A551-2E15-937F-8891-1CCE3504B07E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8805A2-FD29-C36E-2260-A1779F69B60F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4B919E-B547-B1C1-00EF-B504C312BFD4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4D7B1-DF4D-2107-AD8F-F0336AFF0E4E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C7E60-02D0-2751-D5DD-29168B7B8764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04AE0A-9A41-9972-EEB9-6764A6A9982A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CDE47FB-A95C-D916-B59C-8435C8902F76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DD0EED-5141-B2B6-8458-682CBA3F405E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4069D7-48B1-957E-1DA2-A99B24C0A01B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C1DAFB7-66BD-FBF3-3DC3-4B7393832F14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E3E1F-8489-D96B-B595-780C845AA67D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6CD06B-10F9-0075-48B6-29FE921B374B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ECB19FF-D34F-31FC-2B95-20AA2097E6C3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4AF338-4B15-FFCD-5200-251A28C0004E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186897F0-2856-20CC-0AAE-38138905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059DE-D789-9440-9640-B5EDF14AB1B9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BA32C17-4120-6439-4494-86116699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3C292A6-CA9F-6226-70A4-34AF9C2FB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CBED9A-1711-01FB-D9C9-D520346FB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5" y="2222499"/>
            <a:ext cx="6749004" cy="39801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B54D963-DB9C-C4CB-97A3-DFFB5BAF96B6}"/>
              </a:ext>
            </a:extLst>
          </p:cNvPr>
          <p:cNvSpPr txBox="1"/>
          <p:nvPr/>
        </p:nvSpPr>
        <p:spPr>
          <a:xfrm>
            <a:off x="266218" y="1505886"/>
            <a:ext cx="570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of results for 32 diseases and their replication</a:t>
            </a:r>
          </a:p>
          <a:p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https://nlorinczcomi.shinyapps.io/gent/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D48907-FC1D-FFC9-2C7A-693930453A59}"/>
              </a:ext>
            </a:extLst>
          </p:cNvPr>
          <p:cNvSpPr txBox="1"/>
          <p:nvPr/>
        </p:nvSpPr>
        <p:spPr>
          <a:xfrm>
            <a:off x="7169010" y="1505886"/>
            <a:ext cx="4323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 package</a:t>
            </a:r>
          </a:p>
          <a:p>
            <a:r>
              <a:rPr lang="en-US" dirty="0">
                <a:solidFill>
                  <a:srgbClr val="0078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https://github.com/noahlorinczcomi/gent</a:t>
            </a:r>
            <a:endParaRPr lang="en-US" dirty="0">
              <a:solidFill>
                <a:srgbClr val="0078C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E2F70A7-79C2-9934-0213-DFC207E19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790" y="2222499"/>
            <a:ext cx="4727851" cy="335268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167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6D25A-6BDA-8BE2-0F05-165ED283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D8B9-3AE5-5B51-FD83-A5CBDD1E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600" dirty="0"/>
              <a:t>Gene-based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E9E3B-1C17-4839-7F84-F1BD44A0D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53331"/>
            <a:ext cx="86639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Strengths</a:t>
            </a:r>
          </a:p>
          <a:p>
            <a:r>
              <a:rPr lang="en-US" sz="2800" dirty="0"/>
              <a:t>More powerful than SNP-based gene inference</a:t>
            </a:r>
          </a:p>
          <a:p>
            <a:r>
              <a:rPr lang="en-US" sz="2800" dirty="0"/>
              <a:t>Our modified tests guarantee controlled Type I error</a:t>
            </a:r>
          </a:p>
          <a:p>
            <a:r>
              <a:rPr lang="en-US" sz="2800" dirty="0"/>
              <a:t>Multi-ancestry tests most powerful</a:t>
            </a:r>
          </a:p>
          <a:p>
            <a:pPr lvl="1"/>
            <a:r>
              <a:rPr lang="en-US" sz="2400" dirty="0"/>
              <a:t>Leverages shared heritability across populations</a:t>
            </a:r>
          </a:p>
          <a:p>
            <a:pPr marL="0" indent="0">
              <a:buNone/>
            </a:pPr>
            <a:r>
              <a:rPr lang="en-US" sz="2800" dirty="0"/>
              <a:t>Limitations</a:t>
            </a:r>
          </a:p>
          <a:p>
            <a:r>
              <a:rPr lang="en-US" sz="2800" dirty="0"/>
              <a:t>No known optimal SNP-gene assignment</a:t>
            </a:r>
          </a:p>
          <a:p>
            <a:r>
              <a:rPr lang="en-US" sz="2800" dirty="0"/>
              <a:t>Cannot infer effect direction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86B234-49F0-0BAC-7EA7-7735CCBD875C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9C78BB-9AD3-EE87-FA83-173646B6E45E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191C25-C892-91C8-A9BC-A8D497E15DDB}"/>
              </a:ext>
            </a:extLst>
          </p:cNvPr>
          <p:cNvSpPr/>
          <p:nvPr/>
        </p:nvSpPr>
        <p:spPr>
          <a:xfrm>
            <a:off x="11581424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4D762C-2261-EF56-6033-79B42D58FD88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64F2C1-F591-C0B1-952E-0B29A3E0F7C2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5BB49-F2A9-C7EE-919D-3A1E94C7E6F2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0BE39-BDCD-3BE4-45AD-3364A25013C7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EC4EBF-E0C0-26FD-12F2-8198715019D3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F95C1E4-5591-C07A-A63A-F0D8B55B5B8A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367A31-E210-9933-3636-BD04C71B5CF9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88F435-D482-DFBA-625F-1B124A449644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B96E6F-ABBD-12BD-FA19-7B9AD3664053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D213B-3B25-CBE6-697A-8B9AC1667330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8AA7D2-9223-D82B-59EE-2FD5F5824B32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B59D047-D834-2D1F-F5C1-3453FBED4E67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4BEA6A-CF7A-2B17-D7D1-F216D29C1B89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C19B4440-3A6B-945C-CE27-9304F28D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1769-31E0-2D47-AE82-EF54734B4149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FB4C8ED8-FAB9-B168-B4DF-11F6CFC3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C03717E-B72A-2CCC-B22B-508B484A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6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D2C47-197B-C22C-F23C-B048E7993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C7544-DCBC-880C-5BE1-48CE3E5CA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600" dirty="0"/>
              <a:t>Future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E9E8F-93BF-C0D5-1F5E-4944C2566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53331"/>
            <a:ext cx="11352824" cy="4922020"/>
          </a:xfrm>
        </p:spPr>
        <p:txBody>
          <a:bodyPr>
            <a:normAutofit/>
          </a:bodyPr>
          <a:lstStyle/>
          <a:p>
            <a:r>
              <a:rPr lang="en-US" sz="2800" dirty="0"/>
              <a:t>Multi-ancestry tests can also be applied to multiple traits</a:t>
            </a:r>
          </a:p>
          <a:p>
            <a:pPr lvl="1"/>
            <a:r>
              <a:rPr lang="en-US" sz="2400" dirty="0"/>
              <a:t>Good candidates are phenotypically similar traits</a:t>
            </a:r>
          </a:p>
          <a:p>
            <a:pPr lvl="2"/>
            <a:r>
              <a:rPr lang="en-US" sz="2000" dirty="0"/>
              <a:t>Blood pressures</a:t>
            </a:r>
          </a:p>
          <a:p>
            <a:pPr lvl="2"/>
            <a:r>
              <a:rPr lang="en-US" sz="2000" dirty="0"/>
              <a:t>Lipid measurements</a:t>
            </a:r>
          </a:p>
          <a:p>
            <a:pPr lvl="1"/>
            <a:r>
              <a:rPr lang="en-US" sz="2400" dirty="0"/>
              <a:t>Power gained by shared heritability</a:t>
            </a:r>
          </a:p>
          <a:p>
            <a:r>
              <a:rPr lang="en-US" sz="2800" dirty="0"/>
              <a:t>All methods are based on SNP sets</a:t>
            </a:r>
          </a:p>
          <a:p>
            <a:pPr lvl="1"/>
            <a:r>
              <a:rPr lang="en-US" sz="2400" dirty="0"/>
              <a:t>Gene-specific sets</a:t>
            </a:r>
          </a:p>
          <a:p>
            <a:pPr lvl="1"/>
            <a:r>
              <a:rPr lang="en-US" sz="2400" dirty="0"/>
              <a:t>CpG islands</a:t>
            </a:r>
          </a:p>
          <a:p>
            <a:pPr lvl="1"/>
            <a:r>
              <a:rPr lang="en-US" sz="2400" dirty="0"/>
              <a:t>Functionally homogenous SNPs</a:t>
            </a:r>
          </a:p>
          <a:p>
            <a:r>
              <a:rPr lang="en-US" sz="2800" dirty="0"/>
              <a:t>More experimental validation of candidate drug targets</a:t>
            </a:r>
          </a:p>
          <a:p>
            <a:pPr lvl="1"/>
            <a:r>
              <a:rPr lang="en-US" sz="2400" dirty="0"/>
              <a:t>Prioritization of candidates based on transcriptomic data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50399D-7BBF-7D50-61B4-EFFF2B490040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A073D5-E853-A1E8-9BD9-2CF6891BD21C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F972AF9-7669-7F72-A48A-ACA812184B7F}"/>
              </a:ext>
            </a:extLst>
          </p:cNvPr>
          <p:cNvSpPr/>
          <p:nvPr/>
        </p:nvSpPr>
        <p:spPr>
          <a:xfrm>
            <a:off x="11581424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FF7E18-CEEE-F4CE-9433-7DDF27F6D5E2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F8F79C-0550-C0E1-7769-91B31D75D6C2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981A28-7C28-2C7E-026F-03AD7A260637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CEEB07-AEC1-F185-2C79-0F443B2E5037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1D05EB-FB06-75C5-A770-2CF27B954010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879E25-0054-0137-F6F4-6F73293E6468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626164-257C-9388-65E1-52757892EA73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DB774E-026D-FC1B-7586-EA7C256E2AC9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C3D993-F62B-5B66-D5E3-78E76569E727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081D0-4847-5425-D7CA-1005B3E47C54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DE9C3B-CF2E-59DE-C32D-E78CB9F7034D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EBB087-3C81-49EB-0E89-88E73F786D62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056294-7FBC-86F0-2397-C67B89BD9598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A2021BF-7E69-A1CC-EA99-0B48C653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B894E-5FBE-FE47-9F04-F62AA66E1943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9C742E66-10CA-2431-9EAD-A2CBC2C21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3DF52C-1611-B3A8-7229-33FEDF371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16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7B57C-18D7-45D0-0CB8-A7BAC0687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B874E1-DD64-19A0-B209-B0C50671B5E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EE02F5C-ECD9-A652-2437-E7F1F1F2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41E7D-00A0-1245-AA24-E1722E2AC9F2}" type="datetime1">
              <a:rPr lang="en-US" smtClean="0"/>
              <a:t>10/2/24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649C3EA-A611-A1A9-8CB5-DD4136B4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D51D318-26A3-22ED-9390-901BC027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19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EE0580-F05A-FC49-03D2-44FB60F2AB4D}"/>
              </a:ext>
            </a:extLst>
          </p:cNvPr>
          <p:cNvSpPr/>
          <p:nvPr/>
        </p:nvSpPr>
        <p:spPr>
          <a:xfrm>
            <a:off x="1155865" y="0"/>
            <a:ext cx="9880270" cy="6858000"/>
          </a:xfrm>
          <a:prstGeom prst="rect">
            <a:avLst/>
          </a:prstGeom>
          <a:solidFill>
            <a:srgbClr val="0078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2F118-5B86-E742-FB0F-9669000AC7F6}"/>
              </a:ext>
            </a:extLst>
          </p:cNvPr>
          <p:cNvSpPr txBox="1"/>
          <p:nvPr/>
        </p:nvSpPr>
        <p:spPr>
          <a:xfrm>
            <a:off x="4707189" y="243551"/>
            <a:ext cx="2777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0C1B7-FB58-F62C-34DE-2EAD43073E65}"/>
              </a:ext>
            </a:extLst>
          </p:cNvPr>
          <p:cNvSpPr txBox="1"/>
          <p:nvPr/>
        </p:nvSpPr>
        <p:spPr>
          <a:xfrm>
            <a:off x="1447799" y="1199407"/>
            <a:ext cx="31113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Feixiong</a:t>
            </a:r>
            <a:r>
              <a:rPr lang="en-US" sz="2400" b="1" dirty="0">
                <a:solidFill>
                  <a:schemeClr val="bg1"/>
                </a:solidFill>
              </a:rPr>
              <a:t> Cheng’s lab</a:t>
            </a:r>
            <a:endParaRPr lang="en-US" sz="2000" b="1" dirty="0">
              <a:solidFill>
                <a:schemeClr val="bg1"/>
              </a:solidFill>
            </a:endParaRP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Marina Bykova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Yichen Li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Wenqiang</a:t>
            </a:r>
            <a:r>
              <a:rPr lang="en-US" sz="2000" dirty="0">
                <a:solidFill>
                  <a:schemeClr val="bg1"/>
                </a:solidFill>
              </a:rPr>
              <a:t> Song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Xiaoyu</a:t>
            </a:r>
            <a:r>
              <a:rPr lang="en-US" sz="2000" dirty="0">
                <a:solidFill>
                  <a:schemeClr val="bg1"/>
                </a:solidFill>
              </a:rPr>
              <a:t> Yang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Xin Chen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Zhendong</a:t>
            </a:r>
            <a:r>
              <a:rPr lang="en-US" sz="2000" dirty="0">
                <a:solidFill>
                  <a:schemeClr val="bg1"/>
                </a:solidFill>
              </a:rPr>
              <a:t> Sha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Zhigang</a:t>
            </a:r>
            <a:r>
              <a:rPr lang="en-US" sz="2000" dirty="0">
                <a:solidFill>
                  <a:schemeClr val="bg1"/>
                </a:solidFill>
              </a:rPr>
              <a:t> Liu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Zixu</a:t>
            </a:r>
            <a:r>
              <a:rPr lang="en-US" sz="2000" dirty="0">
                <a:solidFill>
                  <a:schemeClr val="bg1"/>
                </a:solidFill>
              </a:rPr>
              <a:t> Wang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Dhruv Gohel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Isabela Rivera Paz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Maria Rivera Paz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Yuan Hou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Yuxin</a:t>
            </a:r>
            <a:r>
              <a:rPr lang="en-US" sz="2000" dirty="0">
                <a:solidFill>
                  <a:schemeClr val="bg1"/>
                </a:solidFill>
              </a:rPr>
              <a:t> Yang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William Martin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Diana Zajac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7DC8A-776E-5E52-F96A-BA2467B5049B}"/>
              </a:ext>
            </a:extLst>
          </p:cNvPr>
          <p:cNvSpPr txBox="1"/>
          <p:nvPr/>
        </p:nvSpPr>
        <p:spPr>
          <a:xfrm>
            <a:off x="4197825" y="1556704"/>
            <a:ext cx="23594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Evangeline White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Yunxiao</a:t>
            </a:r>
            <a:r>
              <a:rPr lang="en-US" sz="2000" dirty="0">
                <a:solidFill>
                  <a:schemeClr val="bg1"/>
                </a:solidFill>
              </a:rPr>
              <a:t> Ren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Amit Gupta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Yunguang</a:t>
            </a:r>
            <a:r>
              <a:rPr lang="en-US" sz="2000" dirty="0">
                <a:solidFill>
                  <a:schemeClr val="bg1"/>
                </a:solidFill>
              </a:rPr>
              <a:t> Qiu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Jielin</a:t>
            </a:r>
            <a:r>
              <a:rPr lang="en-US" sz="2000" dirty="0">
                <a:solidFill>
                  <a:schemeClr val="bg1"/>
                </a:solidFill>
              </a:rPr>
              <a:t> Xu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Reina </a:t>
            </a:r>
            <a:r>
              <a:rPr lang="en-US" sz="2000" dirty="0" err="1">
                <a:solidFill>
                  <a:schemeClr val="bg1"/>
                </a:solidFill>
              </a:rPr>
              <a:t>Kuji</a:t>
            </a:r>
            <a:endParaRPr lang="en-US" sz="2000" dirty="0">
              <a:solidFill>
                <a:schemeClr val="bg1"/>
              </a:solidFill>
            </a:endParaRP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Lijun Dou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Yadi Zhou</a:t>
            </a:r>
          </a:p>
          <a:p>
            <a:pPr marL="91440" indent="18288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Alyssa Hansraj</a:t>
            </a:r>
          </a:p>
          <a:p>
            <a:endParaRPr lang="en-US" sz="20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94A21EC-731C-F678-6511-659432330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4250" y="1406441"/>
            <a:ext cx="2021248" cy="17758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71C89B-CC0B-0F94-B3C1-9851E7C1B1E3}"/>
              </a:ext>
            </a:extLst>
          </p:cNvPr>
          <p:cNvSpPr txBox="1"/>
          <p:nvPr/>
        </p:nvSpPr>
        <p:spPr>
          <a:xfrm>
            <a:off x="7632868" y="3738563"/>
            <a:ext cx="2998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Cleveland Clinic Foundation Global Center for Pathogen &amp; Human Health Research Postdoctoral Fellowship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91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2744-5178-AECA-6B25-E28E38961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CAEA15C-FA2C-923F-0BDE-17CD746907CC}"/>
              </a:ext>
            </a:extLst>
          </p:cNvPr>
          <p:cNvSpPr/>
          <p:nvPr/>
        </p:nvSpPr>
        <p:spPr>
          <a:xfrm>
            <a:off x="3388" y="1133234"/>
            <a:ext cx="12188612" cy="108999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E82B6-8476-EB9E-F0BD-A7C5B69D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Autofit/>
          </a:bodyPr>
          <a:lstStyle/>
          <a:p>
            <a:r>
              <a:rPr lang="en-US" sz="3200" dirty="0"/>
              <a:t>Screening for disease-associated genes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834B7C-2427-57B5-42E5-D4AFF1FD8AF0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587564-5AD6-CE43-B8A4-8C525A7ACD6B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4F97E3-226F-B487-FF27-9BCB93FAD7CD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B4C337-6D38-CFF9-E2A6-655135687DBD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28A9FF-8909-75BC-5780-BD5A0CF059A3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07F19-A9D6-0351-3083-A8F025E5112F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BCB804-9E19-DB09-12B1-60DE8D82A68C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82DA28-9560-E0BE-94F1-441ECF73226C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3B59B6-D1AE-64A0-49B6-B829B758A3EB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5BFD5A-A971-AFC1-CE5E-AF2F74097BAC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FF3DF3-2BC9-5A1D-71EC-547B8D1A1D64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7A2A69-A4DE-D3B4-D7DC-26988D4D42E3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8190A8-8742-8AF8-A9EB-BDBC17F75BC9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BB963D4-BAB3-9BA5-DA56-D0079FCF3E82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727587E-4E21-C591-2F39-8EF21DAD5AAB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4EB2BB82-9A66-994E-9156-2A8D6DA42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" y="1253331"/>
            <a:ext cx="12039601" cy="1064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Genome-wide association studies (GWAS)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000" dirty="0"/>
              <a:t>Standard method to screen the genome for disease-associated genes)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13FFA90F-D842-8C2C-2743-A54B5B7D7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5DA2-9960-814B-A869-DF7F6CE49325}" type="datetime1">
              <a:rPr lang="en-US" smtClean="0"/>
              <a:t>10/2/24</a:t>
            </a:fld>
            <a:endParaRPr lang="en-US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058EE7D8-4F51-EA85-4D87-F73B36B6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Novel detection of disease-associated druggable genes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F04FF1A6-C659-D333-5C63-037541686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2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B64B2E1-6BF4-AF4A-74A4-A26589A949D4}"/>
              </a:ext>
            </a:extLst>
          </p:cNvPr>
          <p:cNvGrpSpPr/>
          <p:nvPr/>
        </p:nvGrpSpPr>
        <p:grpSpPr>
          <a:xfrm>
            <a:off x="170415" y="2318060"/>
            <a:ext cx="1670201" cy="1928775"/>
            <a:chOff x="173012" y="2797359"/>
            <a:chExt cx="1670201" cy="192877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BC26D8D-009E-F420-3937-288FDF8AD4F3}"/>
                </a:ext>
              </a:extLst>
            </p:cNvPr>
            <p:cNvGrpSpPr/>
            <p:nvPr/>
          </p:nvGrpSpPr>
          <p:grpSpPr>
            <a:xfrm>
              <a:off x="218726" y="2960834"/>
              <a:ext cx="1578774" cy="1765300"/>
              <a:chOff x="226580" y="2461718"/>
              <a:chExt cx="1578774" cy="17653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DC23C16-433C-56EE-58F7-8BDDE50BD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r="57860"/>
              <a:stretch/>
            </p:blipFill>
            <p:spPr>
              <a:xfrm>
                <a:off x="226580" y="2461718"/>
                <a:ext cx="1578774" cy="17653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207E1D5-FEB3-73E6-0196-A517D7DC734E}"/>
                  </a:ext>
                </a:extLst>
              </p:cNvPr>
              <p:cNvSpPr/>
              <p:nvPr/>
            </p:nvSpPr>
            <p:spPr>
              <a:xfrm>
                <a:off x="316760" y="2607091"/>
                <a:ext cx="1088708" cy="1543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32ECF27-0740-7C92-460D-01EE2ABFC8F9}"/>
                </a:ext>
              </a:extLst>
            </p:cNvPr>
            <p:cNvSpPr txBox="1"/>
            <p:nvPr/>
          </p:nvSpPr>
          <p:spPr>
            <a:xfrm>
              <a:off x="173012" y="2797359"/>
              <a:ext cx="16702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(1) Data collection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F803D1C-4F98-3080-2ED1-848797B6977D}"/>
              </a:ext>
            </a:extLst>
          </p:cNvPr>
          <p:cNvGrpSpPr/>
          <p:nvPr/>
        </p:nvGrpSpPr>
        <p:grpSpPr>
          <a:xfrm>
            <a:off x="3970999" y="2318060"/>
            <a:ext cx="4394281" cy="2396622"/>
            <a:chOff x="3970999" y="2318060"/>
            <a:chExt cx="4394281" cy="239662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7D8229C-745C-9E73-4A0D-F98717ABBCF8}"/>
                </a:ext>
              </a:extLst>
            </p:cNvPr>
            <p:cNvSpPr txBox="1"/>
            <p:nvPr/>
          </p:nvSpPr>
          <p:spPr>
            <a:xfrm>
              <a:off x="4496935" y="2318060"/>
              <a:ext cx="37228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(3) Estimate disease associations SNP-wise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6B7325D-F26A-D854-AB29-72C1684C3D10}"/>
                </a:ext>
              </a:extLst>
            </p:cNvPr>
            <p:cNvGrpSpPr/>
            <p:nvPr/>
          </p:nvGrpSpPr>
          <p:grpSpPr>
            <a:xfrm>
              <a:off x="4331061" y="2635168"/>
              <a:ext cx="4034219" cy="2079514"/>
              <a:chOff x="4333657" y="2930209"/>
              <a:chExt cx="4034219" cy="2079514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115CD1D-E879-E8D1-E443-EC588873B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9461" b="50130"/>
              <a:stretch/>
            </p:blipFill>
            <p:spPr>
              <a:xfrm>
                <a:off x="4381017" y="3161612"/>
                <a:ext cx="3959909" cy="1335441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93CDD5E-AA72-1828-491E-8D8C92DCB5FD}"/>
                  </a:ext>
                </a:extLst>
              </p:cNvPr>
              <p:cNvSpPr/>
              <p:nvPr/>
            </p:nvSpPr>
            <p:spPr>
              <a:xfrm>
                <a:off x="4333657" y="2930209"/>
                <a:ext cx="4034219" cy="207951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0BF4613-F593-3502-1E30-0B5D46CE91D8}"/>
                </a:ext>
              </a:extLst>
            </p:cNvPr>
            <p:cNvSpPr txBox="1"/>
            <p:nvPr/>
          </p:nvSpPr>
          <p:spPr>
            <a:xfrm>
              <a:off x="4378420" y="4235832"/>
              <a:ext cx="395990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i="1" dirty="0"/>
                <a:t>SNPs are basic units of human DNA. SNP genotypes in disease patients are compared to those in healthy patients.</a:t>
              </a:r>
            </a:p>
          </p:txBody>
        </p:sp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66714C7B-2502-0B0D-A38E-378B294E7E0B}"/>
                </a:ext>
              </a:extLst>
            </p:cNvPr>
            <p:cNvSpPr/>
            <p:nvPr/>
          </p:nvSpPr>
          <p:spPr>
            <a:xfrm>
              <a:off x="3970999" y="3124628"/>
              <a:ext cx="314349" cy="41521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BEFDDF-F50C-BE2B-237A-7566252A3C7B}"/>
              </a:ext>
            </a:extLst>
          </p:cNvPr>
          <p:cNvGrpSpPr/>
          <p:nvPr/>
        </p:nvGrpSpPr>
        <p:grpSpPr>
          <a:xfrm>
            <a:off x="726473" y="2319131"/>
            <a:ext cx="3459124" cy="3639921"/>
            <a:chOff x="726473" y="2319131"/>
            <a:chExt cx="3459124" cy="363992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8C4A3B2-366B-C555-537D-560CD2E88F21}"/>
                </a:ext>
              </a:extLst>
            </p:cNvPr>
            <p:cNvGrpSpPr/>
            <p:nvPr/>
          </p:nvGrpSpPr>
          <p:grpSpPr>
            <a:xfrm>
              <a:off x="2154965" y="2319131"/>
              <a:ext cx="1816034" cy="1927704"/>
              <a:chOff x="1852899" y="2797360"/>
              <a:chExt cx="1816034" cy="192770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329CC7B-DD43-4A21-58FC-7ED1CCB4CB3C}"/>
                  </a:ext>
                </a:extLst>
              </p:cNvPr>
              <p:cNvGrpSpPr/>
              <p:nvPr/>
            </p:nvGrpSpPr>
            <p:grpSpPr>
              <a:xfrm>
                <a:off x="1852899" y="2959764"/>
                <a:ext cx="1816034" cy="1765300"/>
                <a:chOff x="2034880" y="2461718"/>
                <a:chExt cx="1816034" cy="1765300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98AA0030-5FA6-A452-5D7E-FE8024370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51527"/>
                <a:stretch/>
              </p:blipFill>
              <p:spPr>
                <a:xfrm>
                  <a:off x="2034880" y="2461718"/>
                  <a:ext cx="1816034" cy="1765300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12E2EA7-9636-795B-A290-3A10BBE58749}"/>
                    </a:ext>
                  </a:extLst>
                </p:cNvPr>
                <p:cNvSpPr/>
                <p:nvPr/>
              </p:nvSpPr>
              <p:spPr>
                <a:xfrm>
                  <a:off x="2094760" y="2607091"/>
                  <a:ext cx="1088708" cy="1543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C26302-F9D8-9DDA-6DD2-4C745C681099}"/>
                  </a:ext>
                </a:extLst>
              </p:cNvPr>
              <p:cNvSpPr txBox="1"/>
              <p:nvPr/>
            </p:nvSpPr>
            <p:spPr>
              <a:xfrm>
                <a:off x="2081082" y="2797360"/>
                <a:ext cx="13596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(2) Genotyping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7614CAD-EB7B-7088-9D31-7ED10C531B2B}"/>
                </a:ext>
              </a:extLst>
            </p:cNvPr>
            <p:cNvGrpSpPr/>
            <p:nvPr/>
          </p:nvGrpSpPr>
          <p:grpSpPr>
            <a:xfrm>
              <a:off x="726473" y="4714682"/>
              <a:ext cx="3459124" cy="1244370"/>
              <a:chOff x="729069" y="5019054"/>
              <a:chExt cx="3459124" cy="124437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5ED5764-36B1-FCE5-2C36-7D4051011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63068"/>
              <a:stretch/>
            </p:blipFill>
            <p:spPr>
              <a:xfrm>
                <a:off x="733792" y="5143728"/>
                <a:ext cx="3454400" cy="1064730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1C4833-9F8B-E19A-3951-1A71EE01A580}"/>
                  </a:ext>
                </a:extLst>
              </p:cNvPr>
              <p:cNvSpPr/>
              <p:nvPr/>
            </p:nvSpPr>
            <p:spPr>
              <a:xfrm>
                <a:off x="729069" y="5019054"/>
                <a:ext cx="3459124" cy="1244370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B5AB8E5A-78F2-3078-AF4A-DEB63E6EEC5D}"/>
                </a:ext>
              </a:extLst>
            </p:cNvPr>
            <p:cNvSpPr/>
            <p:nvPr/>
          </p:nvSpPr>
          <p:spPr>
            <a:xfrm>
              <a:off x="1814151" y="3124628"/>
              <a:ext cx="314349" cy="41521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BDB357CD-019D-4E6B-D751-54CBA1FB4963}"/>
                </a:ext>
              </a:extLst>
            </p:cNvPr>
            <p:cNvSpPr/>
            <p:nvPr/>
          </p:nvSpPr>
          <p:spPr>
            <a:xfrm rot="5400000">
              <a:off x="2905807" y="4255065"/>
              <a:ext cx="314349" cy="41521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FAEF0E77-AFE0-52E0-CA55-8141846B1B10}"/>
              </a:ext>
            </a:extLst>
          </p:cNvPr>
          <p:cNvSpPr txBox="1"/>
          <p:nvPr/>
        </p:nvSpPr>
        <p:spPr>
          <a:xfrm>
            <a:off x="9148788" y="6061026"/>
            <a:ext cx="3103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ptos" panose="020B0004020202020204" pitchFamily="34" charset="0"/>
              </a:rPr>
              <a:t>Adapted from </a:t>
            </a:r>
            <a:r>
              <a:rPr lang="en-US" sz="1100" dirty="0" err="1">
                <a:latin typeface="Aptos" panose="020B0004020202020204" pitchFamily="34" charset="0"/>
              </a:rPr>
              <a:t>Uffelmann</a:t>
            </a:r>
            <a:r>
              <a:rPr lang="en-US" sz="1100" dirty="0">
                <a:latin typeface="Aptos" panose="020B0004020202020204" pitchFamily="34" charset="0"/>
              </a:rPr>
              <a:t> et al., 2021 (</a:t>
            </a:r>
            <a:r>
              <a:rPr lang="en-US" sz="1100" b="0" i="0" dirty="0">
                <a:effectLst/>
                <a:latin typeface="Aptos" panose="020B0004020202020204" pitchFamily="34" charset="0"/>
              </a:rPr>
              <a:t>36918594</a:t>
            </a:r>
            <a:r>
              <a:rPr lang="en-US" sz="1100" b="0" i="0" dirty="0">
                <a:solidFill>
                  <a:srgbClr val="4D8055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1100" dirty="0">
              <a:latin typeface="Aptos" panose="020B000402020202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571AA04-C856-DADB-4A08-935235D21DC6}"/>
              </a:ext>
            </a:extLst>
          </p:cNvPr>
          <p:cNvGrpSpPr/>
          <p:nvPr/>
        </p:nvGrpSpPr>
        <p:grpSpPr>
          <a:xfrm>
            <a:off x="8432644" y="2318059"/>
            <a:ext cx="3559088" cy="3640993"/>
            <a:chOff x="8432644" y="2318059"/>
            <a:chExt cx="3559088" cy="3640993"/>
          </a:xfrm>
        </p:grpSpPr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FEB0C218-C556-FD0E-EBCD-F922CB817652}"/>
                </a:ext>
              </a:extLst>
            </p:cNvPr>
            <p:cNvSpPr/>
            <p:nvPr/>
          </p:nvSpPr>
          <p:spPr>
            <a:xfrm>
              <a:off x="8432644" y="3124628"/>
              <a:ext cx="314349" cy="41521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2B1DA77-097C-296B-70EE-7842A0AF55DB}"/>
                </a:ext>
              </a:extLst>
            </p:cNvPr>
            <p:cNvGrpSpPr/>
            <p:nvPr/>
          </p:nvGrpSpPr>
          <p:grpSpPr>
            <a:xfrm>
              <a:off x="8814357" y="2318059"/>
              <a:ext cx="3177375" cy="3640993"/>
              <a:chOff x="8933229" y="2622431"/>
              <a:chExt cx="3177375" cy="364099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C9BDA11-93EC-EB3B-F966-E7E8D1F05525}"/>
                  </a:ext>
                </a:extLst>
              </p:cNvPr>
              <p:cNvGrpSpPr/>
              <p:nvPr/>
            </p:nvGrpSpPr>
            <p:grpSpPr>
              <a:xfrm>
                <a:off x="9099831" y="3085634"/>
                <a:ext cx="2669959" cy="3068249"/>
                <a:chOff x="7478099" y="2536420"/>
                <a:chExt cx="2669959" cy="3068249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7CE3408-3ECE-672C-AB1E-0F8F9ADF22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568" b="16209"/>
                <a:stretch/>
              </p:blipFill>
              <p:spPr>
                <a:xfrm>
                  <a:off x="7478099" y="2536420"/>
                  <a:ext cx="2669959" cy="3068249"/>
                </a:xfrm>
                <a:prstGeom prst="rect">
                  <a:avLst/>
                </a:prstGeom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6E5822FA-9929-1403-5C9B-B582951E2C91}"/>
                    </a:ext>
                  </a:extLst>
                </p:cNvPr>
                <p:cNvSpPr/>
                <p:nvPr/>
              </p:nvSpPr>
              <p:spPr>
                <a:xfrm>
                  <a:off x="7571265" y="4073312"/>
                  <a:ext cx="1718121" cy="15435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A99965-8E6D-4CDC-1706-409057F5C218}"/>
                  </a:ext>
                </a:extLst>
              </p:cNvPr>
              <p:cNvSpPr txBox="1"/>
              <p:nvPr/>
            </p:nvSpPr>
            <p:spPr>
              <a:xfrm>
                <a:off x="9065523" y="2622431"/>
                <a:ext cx="2912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(4) Infer disease-associated SNPs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3BC5CBF-5347-A1FF-3164-FA581F619018}"/>
                  </a:ext>
                </a:extLst>
              </p:cNvPr>
              <p:cNvSpPr/>
              <p:nvPr/>
            </p:nvSpPr>
            <p:spPr>
              <a:xfrm>
                <a:off x="8933229" y="2939540"/>
                <a:ext cx="3177375" cy="332388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BFB8160-E343-2E4F-2B4E-0CD01065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2701" y="4505159"/>
              <a:ext cx="432308" cy="226885"/>
            </a:xfrm>
            <a:prstGeom prst="rect">
              <a:avLst/>
            </a:prstGeom>
          </p:spPr>
        </p:pic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FAAD82A1-DD8B-B7A4-51A5-BAA884221CD6}"/>
              </a:ext>
            </a:extLst>
          </p:cNvPr>
          <p:cNvSpPr/>
          <p:nvPr/>
        </p:nvSpPr>
        <p:spPr>
          <a:xfrm>
            <a:off x="11581424" y="141792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90920-717E-F4BD-4E68-C08ADE919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0B3659F-1BA2-3B9C-D4F7-060B77E0CF39}"/>
              </a:ext>
            </a:extLst>
          </p:cNvPr>
          <p:cNvSpPr/>
          <p:nvPr/>
        </p:nvSpPr>
        <p:spPr>
          <a:xfrm>
            <a:off x="3388" y="1133234"/>
            <a:ext cx="12188612" cy="108999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95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2AC38-4871-84B8-2A22-898CD4CD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Autofit/>
          </a:bodyPr>
          <a:lstStyle/>
          <a:p>
            <a:r>
              <a:rPr lang="en-US" sz="3200" dirty="0"/>
              <a:t>Screening for disease-associated genes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CD2366-76B0-7382-496A-D8BE2A8B6A73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15058CD-8298-E5B6-9B1D-5ED3C3FF15B5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8FAE7-C904-4FB7-CA60-C961D1EF4595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CAE2E-49F0-1047-BE89-AD3282F1B3E3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50D207-E74B-1FE2-CC21-CE4D404EAEFA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2A97B9-274F-F51D-6C10-388C3871DD63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2E6F91-FDB4-1493-8989-33208285F159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7798B1-F9DC-8843-7689-651E6B61A1C7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EC922D-AAEE-222B-FDB5-A6E1D7BDC432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3498C5-8C00-BC7F-9564-6DB5D7B93186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B31454-B4B3-B54F-CA8B-10F23D7B17C6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17737-D47A-1221-7803-A2FEECA8A8D7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9DE9C-86A1-77C7-FC37-F5F1D1B5CB12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1449662-5F44-9C84-9971-CD868C1D83EF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3274E4-DC26-50AD-1C28-B339DBE96FF8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6A0D068-7D99-4706-F530-CC4770F1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" y="1253331"/>
            <a:ext cx="12039601" cy="1064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Genome-wide association studies (GWAS)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000" dirty="0"/>
              <a:t>Standard method to screen the genome for disease-associated genes)</a:t>
            </a:r>
          </a:p>
        </p:txBody>
      </p:sp>
      <p:sp>
        <p:nvSpPr>
          <p:cNvPr id="81" name="Date Placeholder 80">
            <a:extLst>
              <a:ext uri="{FF2B5EF4-FFF2-40B4-BE49-F238E27FC236}">
                <a16:creationId xmlns:a16="http://schemas.microsoft.com/office/drawing/2014/main" id="{7EBAA8F3-D03C-C0BC-3791-0527FBB69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B5DA2-9960-814B-A869-DF7F6CE49325}" type="datetime1">
              <a:rPr lang="en-US" smtClean="0"/>
              <a:t>10/2/24</a:t>
            </a:fld>
            <a:endParaRPr lang="en-US"/>
          </a:p>
        </p:txBody>
      </p:sp>
      <p:sp>
        <p:nvSpPr>
          <p:cNvPr id="82" name="Footer Placeholder 81">
            <a:extLst>
              <a:ext uri="{FF2B5EF4-FFF2-40B4-BE49-F238E27FC236}">
                <a16:creationId xmlns:a16="http://schemas.microsoft.com/office/drawing/2014/main" id="{6535FEE9-4A54-4633-8B53-7AAD839F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Novel detection of disease-associated druggable genes</a:t>
            </a:r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2E2F5E6F-BEAC-44DA-32E4-B579AB382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3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CDF2EB-E5D6-C8E4-80E6-1AAF572FF3A7}"/>
              </a:ext>
            </a:extLst>
          </p:cNvPr>
          <p:cNvSpPr txBox="1"/>
          <p:nvPr/>
        </p:nvSpPr>
        <p:spPr>
          <a:xfrm>
            <a:off x="9148788" y="6061026"/>
            <a:ext cx="31037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ptos" panose="020B0004020202020204" pitchFamily="34" charset="0"/>
              </a:rPr>
              <a:t>Adapted from </a:t>
            </a:r>
            <a:r>
              <a:rPr lang="en-US" sz="1100" dirty="0" err="1">
                <a:latin typeface="Aptos" panose="020B0004020202020204" pitchFamily="34" charset="0"/>
              </a:rPr>
              <a:t>Uffelmann</a:t>
            </a:r>
            <a:r>
              <a:rPr lang="en-US" sz="1100" dirty="0">
                <a:latin typeface="Aptos" panose="020B0004020202020204" pitchFamily="34" charset="0"/>
              </a:rPr>
              <a:t> et al., 2021 (</a:t>
            </a:r>
            <a:r>
              <a:rPr lang="en-US" sz="1100" b="0" i="0" dirty="0">
                <a:effectLst/>
                <a:latin typeface="Aptos" panose="020B0004020202020204" pitchFamily="34" charset="0"/>
              </a:rPr>
              <a:t>36918594</a:t>
            </a:r>
            <a:r>
              <a:rPr lang="en-US" sz="1100" b="0" i="0" dirty="0">
                <a:solidFill>
                  <a:srgbClr val="4D8055"/>
                </a:solidFill>
                <a:effectLst/>
                <a:latin typeface="Aptos" panose="020B0004020202020204" pitchFamily="34" charset="0"/>
              </a:rPr>
              <a:t>)</a:t>
            </a:r>
            <a:endParaRPr lang="en-US" sz="1100" dirty="0">
              <a:latin typeface="Aptos" panose="020B0004020202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6DE16B5-8015-4E04-DD09-C493C5E25DDB}"/>
              </a:ext>
            </a:extLst>
          </p:cNvPr>
          <p:cNvSpPr/>
          <p:nvPr/>
        </p:nvSpPr>
        <p:spPr>
          <a:xfrm>
            <a:off x="11581424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3212B0-1389-BB9B-0EC5-E7216FF21434}"/>
              </a:ext>
            </a:extLst>
          </p:cNvPr>
          <p:cNvSpPr txBox="1"/>
          <p:nvPr/>
        </p:nvSpPr>
        <p:spPr>
          <a:xfrm>
            <a:off x="190236" y="2472454"/>
            <a:ext cx="324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are gene-level inferences typically made using GWAS?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8A800-ECE1-D22C-0954-BF731B5C5D28}"/>
              </a:ext>
            </a:extLst>
          </p:cNvPr>
          <p:cNvGrpSpPr/>
          <p:nvPr/>
        </p:nvGrpSpPr>
        <p:grpSpPr>
          <a:xfrm>
            <a:off x="140994" y="3221533"/>
            <a:ext cx="4074170" cy="2624568"/>
            <a:chOff x="4291110" y="2090114"/>
            <a:chExt cx="4074170" cy="262456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65274B3-74EC-DCA9-1D80-0C58C4D95AFA}"/>
                </a:ext>
              </a:extLst>
            </p:cNvPr>
            <p:cNvSpPr txBox="1"/>
            <p:nvPr/>
          </p:nvSpPr>
          <p:spPr>
            <a:xfrm>
              <a:off x="4291110" y="2090114"/>
              <a:ext cx="38683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(1) Estimate disease associations SNP-wise across the entire genome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FFF3E93-C230-9B42-063A-FB2E04FB0A47}"/>
                </a:ext>
              </a:extLst>
            </p:cNvPr>
            <p:cNvGrpSpPr/>
            <p:nvPr/>
          </p:nvGrpSpPr>
          <p:grpSpPr>
            <a:xfrm>
              <a:off x="4331061" y="2635168"/>
              <a:ext cx="4034219" cy="2079514"/>
              <a:chOff x="4333657" y="2930209"/>
              <a:chExt cx="4034219" cy="2079514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F9F08EED-10B1-B995-0414-B2278B36A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9461" b="50130"/>
              <a:stretch/>
            </p:blipFill>
            <p:spPr>
              <a:xfrm>
                <a:off x="4381017" y="3161612"/>
                <a:ext cx="3959909" cy="1335441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4F79661B-1552-55C3-4FAA-6356E91C2872}"/>
                  </a:ext>
                </a:extLst>
              </p:cNvPr>
              <p:cNvSpPr/>
              <p:nvPr/>
            </p:nvSpPr>
            <p:spPr>
              <a:xfrm>
                <a:off x="4333657" y="2930209"/>
                <a:ext cx="4034219" cy="207951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4D1FDD1-EC50-5C02-8AC0-15443F1F07B3}"/>
                </a:ext>
              </a:extLst>
            </p:cNvPr>
            <p:cNvSpPr txBox="1"/>
            <p:nvPr/>
          </p:nvSpPr>
          <p:spPr>
            <a:xfrm>
              <a:off x="4378420" y="4235832"/>
              <a:ext cx="3959909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" i="1" dirty="0"/>
                <a:t>SNPs are basic units of human DNA. SNP genotypes in disease patients are compared to those in healthy patients.</a:t>
              </a:r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466EED9E-24CE-7D73-CCF2-268A242C40F8}"/>
              </a:ext>
            </a:extLst>
          </p:cNvPr>
          <p:cNvGrpSpPr/>
          <p:nvPr/>
        </p:nvGrpSpPr>
        <p:grpSpPr>
          <a:xfrm>
            <a:off x="4327325" y="2956191"/>
            <a:ext cx="4133684" cy="3264621"/>
            <a:chOff x="4327325" y="2956191"/>
            <a:chExt cx="4133684" cy="3264621"/>
          </a:xfrm>
        </p:grpSpPr>
        <p:sp>
          <p:nvSpPr>
            <p:cNvPr id="267" name="Right Arrow 266">
              <a:extLst>
                <a:ext uri="{FF2B5EF4-FFF2-40B4-BE49-F238E27FC236}">
                  <a16:creationId xmlns:a16="http://schemas.microsoft.com/office/drawing/2014/main" id="{04B116E9-70EA-F15D-288F-5011D7B757EC}"/>
                </a:ext>
              </a:extLst>
            </p:cNvPr>
            <p:cNvSpPr/>
            <p:nvPr/>
          </p:nvSpPr>
          <p:spPr>
            <a:xfrm>
              <a:off x="4327325" y="4458104"/>
              <a:ext cx="388406" cy="41521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06653469-B72E-3C10-1E89-7D1BF2960463}"/>
                </a:ext>
              </a:extLst>
            </p:cNvPr>
            <p:cNvGrpSpPr/>
            <p:nvPr/>
          </p:nvGrpSpPr>
          <p:grpSpPr>
            <a:xfrm>
              <a:off x="4738130" y="2956191"/>
              <a:ext cx="3722879" cy="2776628"/>
              <a:chOff x="4876018" y="2903933"/>
              <a:chExt cx="3722879" cy="2776628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0668816-D7B6-D18A-BEEE-349EBD4896C6}"/>
                  </a:ext>
                </a:extLst>
              </p:cNvPr>
              <p:cNvGrpSpPr/>
              <p:nvPr/>
            </p:nvGrpSpPr>
            <p:grpSpPr>
              <a:xfrm>
                <a:off x="4876018" y="3245945"/>
                <a:ext cx="3722879" cy="2434616"/>
                <a:chOff x="5217977" y="2343321"/>
                <a:chExt cx="3722879" cy="2434616"/>
              </a:xfrm>
            </p:grpSpPr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0C640DEA-D4E0-0BB0-4F9C-B75EF35746A1}"/>
                    </a:ext>
                  </a:extLst>
                </p:cNvPr>
                <p:cNvGrpSpPr/>
                <p:nvPr/>
              </p:nvGrpSpPr>
              <p:grpSpPr>
                <a:xfrm>
                  <a:off x="5596236" y="4590629"/>
                  <a:ext cx="3191115" cy="187308"/>
                  <a:chOff x="5596236" y="4590629"/>
                  <a:chExt cx="3191115" cy="187308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5AF02B79-7BD1-4461-AC2C-8A0CD5E873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61142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05700F04-4E75-C664-16DE-847E94B72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60989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8E6FD6D2-3A3A-6AD6-1C84-324B698C6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55583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C9105850-7A40-1CB0-0853-7518EABFF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44921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7EC67A4-8C85-9FED-97CE-3E7816557D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44768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19E0A671-49ED-D352-1530-2116DF6626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39362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790A47D5-B1F3-D27A-F85D-CA7741A2D3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28700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66C3835F-CFB1-CA24-60F2-1F10B7A453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28547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472492BA-852A-2D0D-E91E-741B2CB241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23141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D14CF3D6-131D-8AA2-C3C4-A021F54E8A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12479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00033C74-5E39-AFA7-F8DD-6D9430036C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12326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CE9F02B6-69EB-5003-0E1F-943233E899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06920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3262305-D45B-303A-9C8B-07D981AB1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96260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DFA17DD8-CBD9-3920-92DD-A8C7EFE8E9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96107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89FD330F-680E-0C0E-F6AB-CA927BFE9D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90701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4D2B29CE-4ED4-910F-B632-7B02DFBAF9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80039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318CDAAB-3E56-E5BD-EE6C-4BB915948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79886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B72CDF0D-2828-161A-1EE0-637D464001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74480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6451DFB-5A3F-B891-9892-2D0A6A7C0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63818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7EB63EA3-FC83-D27F-C698-C80D98CF54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63665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3466ED31-10D1-9DDB-09FD-104934DF47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58259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0287C07C-7748-03A1-F0B0-DC607CA54D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47597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91D7457C-CF00-D5E1-0213-28A08D3A24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47444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97E80D1-EFFE-76C6-5B43-2347C21140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42038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50BD8874-E692-853C-D670-A065871251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708293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D4A4BE52-4862-E82F-CF2E-38A199475A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808140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326C989-5A74-2475-C99B-48C7D099A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02734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0AD17A9E-E95F-5500-9CA3-BEF2A869B0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992072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426024C3-525D-8E13-F576-7C5653826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91919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D7790EF-F4C5-9AFD-969D-6EAA4F7835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186513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127E8DE-5003-9B37-A7EE-0B4C4B22F1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275851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4F4DF0-44C3-440C-FC3E-48C867A1F2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375698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30E79597-0371-3A28-BE28-091980320D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470292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19EA6A3A-45EE-5066-CC5F-5BA19FD800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59630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6A785AB1-2F3C-10F3-4B68-8018628B26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659477" y="4595057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CC38B48F-E7C7-CD9F-0FB3-D29F3EC1A1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754071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63466D0-5238-57A6-2E7D-1A3A0C0B24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43411" y="459505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DC6A6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A04756F8-42B6-2B64-3BBB-CD60F28AC0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43258" y="4595056"/>
                    <a:ext cx="0" cy="182880"/>
                  </a:xfrm>
                  <a:prstGeom prst="line">
                    <a:avLst/>
                  </a:prstGeom>
                  <a:ln w="19050"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8A54891-C949-CF6A-9D60-1FEADCE506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037852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28B8904-FDF3-A99A-6F25-8EA5CE4AA4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27190" y="459505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4E97C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F2E13783-3130-076D-DB46-1F2FCAB2EA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227037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09F63120-69DF-0223-2E53-E1201913AF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21631" y="4595055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EAC72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B9AC58C6-182E-8904-79D1-BD4DDB8892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410969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DBFA9F56-49C6-673D-CC17-3703971DF9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10816" y="459505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45C1B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05B6FF9C-DB6E-9340-4D5F-EA79E2906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05410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0BF3A341-C1AF-3B96-4CBE-F51EFC76DF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694748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04609CB6-1BB0-EDB9-1A09-8141A90955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94595" y="4595056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8DDC3B5-B7F7-DD95-3C89-18F8AE0C4E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89189" y="4595055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3900DD18-5A1E-1789-7C02-64E2137E02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36014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9B6A9D85-E701-39E6-5917-A60B9936BC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35861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9CA3D2E5-65F6-9785-EC54-DC6B541A71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30455" y="4590630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0587A88B-1EF7-7D2D-BC2F-2B08D39A7C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19793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76FED263-88A6-ECAC-2C27-6B524A13B6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19640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C461E2F6-3000-4483-A6D9-7094F52CE6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14234" y="4590630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56F40C7E-DCDB-E662-668A-B061E28F98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03572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7D5F135-8BCF-F41C-8F90-4908CFEC23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03419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FF5F4164-AA7F-4145-E733-9721B70ED7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98013" y="4590630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4B40A47-5979-5886-0D33-C7C98BFD8E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83165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BDD6AF4-356E-9A4B-AB9C-520F5E5E2F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83012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87D54DAC-3328-A528-03E8-BA36176B8B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77606" y="4590630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E1344B9C-8385-4785-D7DF-CD7330B8F0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66944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D2535561-80D3-4180-4206-FC1E9A532B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66791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D1847687-34AC-4384-D198-9B142CE855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61385" y="4590630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D66E5E21-CAA0-3633-20F1-F5D62FA5CB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50723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C6A64266-0524-9636-4465-5D3AE12405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50570" y="4590631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C09F418-50EE-FE82-1A73-32542C79FE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45164" y="4590630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43A625E6-0563-C13D-2F5A-AE408DC55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96236" y="4773509"/>
                    <a:ext cx="3191115" cy="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986F9DAD-746E-CBAC-56C7-8E2CA9FAC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98030" y="4590629"/>
                    <a:ext cx="3189321" cy="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739D3484-6094-1FF0-A0B3-5A9ABDDFBF6C}"/>
                    </a:ext>
                  </a:extLst>
                </p:cNvPr>
                <p:cNvGrpSpPr/>
                <p:nvPr/>
              </p:nvGrpSpPr>
              <p:grpSpPr>
                <a:xfrm>
                  <a:off x="5217977" y="2343321"/>
                  <a:ext cx="3722879" cy="2180691"/>
                  <a:chOff x="5217977" y="2343321"/>
                  <a:chExt cx="3722879" cy="2180691"/>
                </a:xfrm>
              </p:grpSpPr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B44CB931-03FB-F68E-55E7-FB832792FAE2}"/>
                      </a:ext>
                    </a:extLst>
                  </p:cNvPr>
                  <p:cNvGrpSpPr/>
                  <p:nvPr/>
                </p:nvGrpSpPr>
                <p:grpSpPr>
                  <a:xfrm>
                    <a:off x="5217977" y="2343321"/>
                    <a:ext cx="3722879" cy="2180691"/>
                    <a:chOff x="5217977" y="2343321"/>
                    <a:chExt cx="3722879" cy="2180691"/>
                  </a:xfrm>
                </p:grpSpPr>
                <p:pic>
                  <p:nvPicPr>
                    <p:cNvPr id="268" name="Picture 267">
                      <a:extLst>
                        <a:ext uri="{FF2B5EF4-FFF2-40B4-BE49-F238E27FC236}">
                          <a16:creationId xmlns:a16="http://schemas.microsoft.com/office/drawing/2014/main" id="{E3F69150-F74E-3629-6FF6-6F2018B7D4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rcRect t="43919" b="16210"/>
                    <a:stretch/>
                  </p:blipFill>
                  <p:spPr>
                    <a:xfrm>
                      <a:off x="5217977" y="2343321"/>
                      <a:ext cx="3722879" cy="218069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2123A3ED-C35A-8929-C8DC-809871541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1295" y="2379334"/>
                      <a:ext cx="2386149" cy="25330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273" name="Picture 272">
                    <a:extLst>
                      <a:ext uri="{FF2B5EF4-FFF2-40B4-BE49-F238E27FC236}">
                        <a16:creationId xmlns:a16="http://schemas.microsoft.com/office/drawing/2014/main" id="{F9A4CFA8-B04F-68E2-1B58-E8D99B5A78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389255" y="2666506"/>
                    <a:ext cx="499933" cy="262376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42A2ADF0-3D0C-7C5E-8D43-5DB02F622F7D}"/>
                  </a:ext>
                </a:extLst>
              </p:cNvPr>
              <p:cNvSpPr txBox="1"/>
              <p:nvPr/>
            </p:nvSpPr>
            <p:spPr>
              <a:xfrm>
                <a:off x="4892038" y="2903933"/>
                <a:ext cx="33706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(2) Choose a disease-associated region</a:t>
                </a:r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AF7C5AC4-B7CD-D29B-0383-46078FF6F548}"/>
                </a:ext>
              </a:extLst>
            </p:cNvPr>
            <p:cNvGrpSpPr/>
            <p:nvPr/>
          </p:nvGrpSpPr>
          <p:grpSpPr>
            <a:xfrm>
              <a:off x="5118053" y="5772318"/>
              <a:ext cx="3195956" cy="448494"/>
              <a:chOff x="8650058" y="5343498"/>
              <a:chExt cx="3195956" cy="448494"/>
            </a:xfrm>
          </p:grpSpPr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B2A26C64-7630-6D7C-80CC-2EA76EA8CF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0058" y="5686420"/>
                <a:ext cx="3147295" cy="9195"/>
              </a:xfrm>
              <a:prstGeom prst="line">
                <a:avLst/>
              </a:prstGeom>
              <a:ln>
                <a:solidFill>
                  <a:srgbClr val="ACA996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B3E02573-4D1D-60AA-73C2-AA0140D0D5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6695" y="5604176"/>
                <a:ext cx="0" cy="182880"/>
              </a:xfrm>
              <a:prstGeom prst="line">
                <a:avLst/>
              </a:prstGeom>
              <a:ln w="28575">
                <a:solidFill>
                  <a:srgbClr val="DC6A6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D7986134-AF68-7689-C5A4-1862C5A35E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80474" y="5604176"/>
                <a:ext cx="0" cy="182880"/>
              </a:xfrm>
              <a:prstGeom prst="line">
                <a:avLst/>
              </a:prstGeom>
              <a:ln w="28575">
                <a:solidFill>
                  <a:srgbClr val="4E97C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6AF9A21D-C050-DFB1-7947-2C576098F4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74915" y="5604175"/>
                <a:ext cx="0" cy="182880"/>
              </a:xfrm>
              <a:prstGeom prst="line">
                <a:avLst/>
              </a:prstGeom>
              <a:ln w="28575">
                <a:solidFill>
                  <a:srgbClr val="EAC728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8DD80422-4A2A-3826-36B6-A5EAB26050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4100" y="5604176"/>
                <a:ext cx="0" cy="182880"/>
              </a:xfrm>
              <a:prstGeom prst="line">
                <a:avLst/>
              </a:prstGeom>
              <a:ln w="28575">
                <a:solidFill>
                  <a:srgbClr val="45C1B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CC499721-C81E-F036-1C8D-2BDFEDFF45FE}"/>
                  </a:ext>
                </a:extLst>
              </p:cNvPr>
              <p:cNvSpPr txBox="1"/>
              <p:nvPr/>
            </p:nvSpPr>
            <p:spPr>
              <a:xfrm>
                <a:off x="9941202" y="5352302"/>
                <a:ext cx="5148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SNPs</a:t>
                </a:r>
              </a:p>
            </p:txBody>
          </p:sp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FC2A3DBC-8E22-D3B8-84B8-4A763A1BB14A}"/>
                  </a:ext>
                </a:extLst>
              </p:cNvPr>
              <p:cNvSpPr txBox="1"/>
              <p:nvPr/>
            </p:nvSpPr>
            <p:spPr>
              <a:xfrm>
                <a:off x="10567867" y="5352302"/>
                <a:ext cx="62549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Gene A</a:t>
                </a: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25CEC8E1-3BFD-480D-3D28-4DA89EC33D75}"/>
                  </a:ext>
                </a:extLst>
              </p:cNvPr>
              <p:cNvSpPr txBox="1"/>
              <p:nvPr/>
            </p:nvSpPr>
            <p:spPr>
              <a:xfrm>
                <a:off x="11206095" y="5343498"/>
                <a:ext cx="639919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Gene C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2DDE7078-226C-B4A9-A485-1EE27928F9A8}"/>
                  </a:ext>
                </a:extLst>
              </p:cNvPr>
              <p:cNvSpPr txBox="1"/>
              <p:nvPr/>
            </p:nvSpPr>
            <p:spPr>
              <a:xfrm>
                <a:off x="9220140" y="5352302"/>
                <a:ext cx="62869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/>
                  <a:t>Gene B</a:t>
                </a:r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B3E9D2FD-C557-A6BD-F9F9-CC5EC1D6687B}"/>
                  </a:ext>
                </a:extLst>
              </p:cNvPr>
              <p:cNvSpPr/>
              <p:nvPr/>
            </p:nvSpPr>
            <p:spPr>
              <a:xfrm>
                <a:off x="9071169" y="5609112"/>
                <a:ext cx="672674" cy="182880"/>
              </a:xfrm>
              <a:prstGeom prst="rect">
                <a:avLst/>
              </a:prstGeom>
              <a:solidFill>
                <a:srgbClr val="ACA9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89052DE0-7104-4EE7-B9C9-77ED965F5E19}"/>
                  </a:ext>
                </a:extLst>
              </p:cNvPr>
              <p:cNvSpPr/>
              <p:nvPr/>
            </p:nvSpPr>
            <p:spPr>
              <a:xfrm>
                <a:off x="10669397" y="5597432"/>
                <a:ext cx="388487" cy="182880"/>
              </a:xfrm>
              <a:prstGeom prst="rect">
                <a:avLst/>
              </a:prstGeom>
              <a:solidFill>
                <a:srgbClr val="ACA9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F03BF2B2-2C3E-8CD0-3389-7DEBCAA4E544}"/>
                  </a:ext>
                </a:extLst>
              </p:cNvPr>
              <p:cNvSpPr/>
              <p:nvPr/>
            </p:nvSpPr>
            <p:spPr>
              <a:xfrm>
                <a:off x="11305439" y="5594980"/>
                <a:ext cx="240187" cy="182880"/>
              </a:xfrm>
              <a:prstGeom prst="rect">
                <a:avLst/>
              </a:prstGeom>
              <a:solidFill>
                <a:srgbClr val="ACA99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1414F58F-0613-9349-95ED-871C0B987141}"/>
              </a:ext>
            </a:extLst>
          </p:cNvPr>
          <p:cNvGrpSpPr/>
          <p:nvPr/>
        </p:nvGrpSpPr>
        <p:grpSpPr>
          <a:xfrm>
            <a:off x="8458619" y="2792669"/>
            <a:ext cx="3721312" cy="1155852"/>
            <a:chOff x="8458619" y="2792669"/>
            <a:chExt cx="3721312" cy="1155852"/>
          </a:xfrm>
        </p:grpSpPr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E07891D4-6F6E-9F90-D0E0-9C9CE360228D}"/>
                </a:ext>
              </a:extLst>
            </p:cNvPr>
            <p:cNvGrpSpPr/>
            <p:nvPr/>
          </p:nvGrpSpPr>
          <p:grpSpPr>
            <a:xfrm>
              <a:off x="8458619" y="2792669"/>
              <a:ext cx="3721312" cy="1155852"/>
              <a:chOff x="8458619" y="2792669"/>
              <a:chExt cx="3721312" cy="1155852"/>
            </a:xfrm>
          </p:grpSpPr>
          <p:sp>
            <p:nvSpPr>
              <p:cNvPr id="284" name="Right Arrow 283">
                <a:extLst>
                  <a:ext uri="{FF2B5EF4-FFF2-40B4-BE49-F238E27FC236}">
                    <a16:creationId xmlns:a16="http://schemas.microsoft.com/office/drawing/2014/main" id="{C7DA596C-7737-65CB-5B02-CA0C5F9F0486}"/>
                  </a:ext>
                </a:extLst>
              </p:cNvPr>
              <p:cNvSpPr/>
              <p:nvPr/>
            </p:nvSpPr>
            <p:spPr>
              <a:xfrm>
                <a:off x="8458619" y="3533309"/>
                <a:ext cx="388406" cy="415212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23B92FE8-71D2-9410-8731-384BF8950436}"/>
                  </a:ext>
                </a:extLst>
              </p:cNvPr>
              <p:cNvSpPr txBox="1"/>
              <p:nvPr/>
            </p:nvSpPr>
            <p:spPr>
              <a:xfrm>
                <a:off x="8810783" y="2792669"/>
                <a:ext cx="31809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(3) Assign most ‘strongly’ disease-associated SNP to its closest gene</a:t>
                </a:r>
              </a:p>
            </p:txBody>
          </p: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CDD0F68D-B935-8956-69E2-B739AE9AB241}"/>
                  </a:ext>
                </a:extLst>
              </p:cNvPr>
              <p:cNvGrpSpPr/>
              <p:nvPr/>
            </p:nvGrpSpPr>
            <p:grpSpPr>
              <a:xfrm>
                <a:off x="8983975" y="3423927"/>
                <a:ext cx="3195956" cy="448494"/>
                <a:chOff x="8650058" y="5343498"/>
                <a:chExt cx="3195956" cy="448494"/>
              </a:xfrm>
            </p:grpSpPr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1C5A9B38-6A59-964F-7070-00140ED0A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50058" y="5686420"/>
                  <a:ext cx="3147295" cy="9195"/>
                </a:xfrm>
                <a:prstGeom prst="line">
                  <a:avLst/>
                </a:prstGeom>
                <a:ln>
                  <a:solidFill>
                    <a:srgbClr val="ACA99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6276889E-3F54-25E5-7436-8F78A3D703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96695" y="5604176"/>
                  <a:ext cx="0" cy="182880"/>
                </a:xfrm>
                <a:prstGeom prst="line">
                  <a:avLst/>
                </a:prstGeom>
                <a:ln w="28575">
                  <a:solidFill>
                    <a:srgbClr val="DC6A6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19C4AE4-894A-2730-8D56-01C50B898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80474" y="5604176"/>
                  <a:ext cx="0" cy="182880"/>
                </a:xfrm>
                <a:prstGeom prst="line">
                  <a:avLst/>
                </a:prstGeom>
                <a:ln w="28575">
                  <a:solidFill>
                    <a:srgbClr val="4E97C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F380B54-55E8-4CF5-7DA6-0D8B8AC06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4915" y="5604175"/>
                  <a:ext cx="0" cy="182880"/>
                </a:xfrm>
                <a:prstGeom prst="line">
                  <a:avLst/>
                </a:prstGeom>
                <a:ln w="28575">
                  <a:solidFill>
                    <a:srgbClr val="EAC72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8BE47609-0E09-3784-5919-9D6FB9D3E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564100" y="5604176"/>
                  <a:ext cx="0" cy="182880"/>
                </a:xfrm>
                <a:prstGeom prst="line">
                  <a:avLst/>
                </a:prstGeom>
                <a:ln w="28575">
                  <a:solidFill>
                    <a:srgbClr val="45C1B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5" name="TextBox 314">
                  <a:extLst>
                    <a:ext uri="{FF2B5EF4-FFF2-40B4-BE49-F238E27FC236}">
                      <a16:creationId xmlns:a16="http://schemas.microsoft.com/office/drawing/2014/main" id="{F55BFD1D-85C0-C3B2-FF87-11FE51E30D25}"/>
                    </a:ext>
                  </a:extLst>
                </p:cNvPr>
                <p:cNvSpPr txBox="1"/>
                <p:nvPr/>
              </p:nvSpPr>
              <p:spPr>
                <a:xfrm>
                  <a:off x="9941202" y="5352302"/>
                  <a:ext cx="51488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dirty="0"/>
                    <a:t>SNPs</a:t>
                  </a:r>
                </a:p>
              </p:txBody>
            </p:sp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9E7F9599-4D66-F6B8-38CC-A73609AB215A}"/>
                    </a:ext>
                  </a:extLst>
                </p:cNvPr>
                <p:cNvSpPr txBox="1"/>
                <p:nvPr/>
              </p:nvSpPr>
              <p:spPr>
                <a:xfrm>
                  <a:off x="10657425" y="5352302"/>
                  <a:ext cx="62549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/>
                    <a:t>Gene A</a:t>
                  </a:r>
                </a:p>
              </p:txBody>
            </p:sp>
            <p:sp>
              <p:nvSpPr>
                <p:cNvPr id="317" name="TextBox 316">
                  <a:extLst>
                    <a:ext uri="{FF2B5EF4-FFF2-40B4-BE49-F238E27FC236}">
                      <a16:creationId xmlns:a16="http://schemas.microsoft.com/office/drawing/2014/main" id="{CD82E8F7-2683-4687-6AF8-DA4E943F0421}"/>
                    </a:ext>
                  </a:extLst>
                </p:cNvPr>
                <p:cNvSpPr txBox="1"/>
                <p:nvPr/>
              </p:nvSpPr>
              <p:spPr>
                <a:xfrm>
                  <a:off x="11206095" y="5343498"/>
                  <a:ext cx="6399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/>
                    <a:t>Gene C</a:t>
                  </a:r>
                </a:p>
              </p:txBody>
            </p:sp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7E810ECD-818D-3579-5388-33CCCDCA8ABA}"/>
                    </a:ext>
                  </a:extLst>
                </p:cNvPr>
                <p:cNvSpPr txBox="1"/>
                <p:nvPr/>
              </p:nvSpPr>
              <p:spPr>
                <a:xfrm>
                  <a:off x="9220140" y="5352302"/>
                  <a:ext cx="6286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/>
                    <a:t>Gene B</a:t>
                  </a:r>
                </a:p>
              </p:txBody>
            </p:sp>
            <p:sp>
              <p:nvSpPr>
                <p:cNvPr id="319" name="Rectangle 318">
                  <a:extLst>
                    <a:ext uri="{FF2B5EF4-FFF2-40B4-BE49-F238E27FC236}">
                      <a16:creationId xmlns:a16="http://schemas.microsoft.com/office/drawing/2014/main" id="{3A8DDC35-2C75-29CB-F85E-8945000EF322}"/>
                    </a:ext>
                  </a:extLst>
                </p:cNvPr>
                <p:cNvSpPr/>
                <p:nvPr/>
              </p:nvSpPr>
              <p:spPr>
                <a:xfrm>
                  <a:off x="9071169" y="5609112"/>
                  <a:ext cx="672674" cy="182880"/>
                </a:xfrm>
                <a:prstGeom prst="rect">
                  <a:avLst/>
                </a:prstGeom>
                <a:solidFill>
                  <a:srgbClr val="4E97C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B7A5AE63-3B6C-98F0-88EF-1CC24DF71A54}"/>
                    </a:ext>
                  </a:extLst>
                </p:cNvPr>
                <p:cNvSpPr/>
                <p:nvPr/>
              </p:nvSpPr>
              <p:spPr>
                <a:xfrm>
                  <a:off x="10758081" y="5588633"/>
                  <a:ext cx="388487" cy="182880"/>
                </a:xfrm>
                <a:prstGeom prst="rect">
                  <a:avLst/>
                </a:prstGeom>
                <a:solidFill>
                  <a:srgbClr val="ACA99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505A3B1C-DE13-1BA8-8B02-E6BA4022B1FB}"/>
                    </a:ext>
                  </a:extLst>
                </p:cNvPr>
                <p:cNvSpPr/>
                <p:nvPr/>
              </p:nvSpPr>
              <p:spPr>
                <a:xfrm>
                  <a:off x="11305439" y="5594980"/>
                  <a:ext cx="240187" cy="182880"/>
                </a:xfrm>
                <a:prstGeom prst="rect">
                  <a:avLst/>
                </a:prstGeom>
                <a:solidFill>
                  <a:srgbClr val="ACA99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37" name="Curved Connector 336">
                <a:extLst>
                  <a:ext uri="{FF2B5EF4-FFF2-40B4-BE49-F238E27FC236}">
                    <a16:creationId xmlns:a16="http://schemas.microsoft.com/office/drawing/2014/main" id="{C32E71B4-8785-1AAB-A72B-3B9518A64796}"/>
                  </a:ext>
                </a:extLst>
              </p:cNvPr>
              <p:cNvCxnSpPr>
                <a:endCxn id="319" idx="2"/>
              </p:cNvCxnSpPr>
              <p:nvPr/>
            </p:nvCxnSpPr>
            <p:spPr>
              <a:xfrm rot="10800000" flipV="1">
                <a:off x="9741423" y="3867483"/>
                <a:ext cx="772968" cy="4937"/>
              </a:xfrm>
              <a:prstGeom prst="curvedConnector4">
                <a:avLst>
                  <a:gd name="adj1" fmla="val 709"/>
                  <a:gd name="adj2" fmla="val 12272291"/>
                </a:avLst>
              </a:prstGeom>
              <a:ln w="19050">
                <a:solidFill>
                  <a:srgbClr val="4E97CD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Curved Connector 342">
                <a:extLst>
                  <a:ext uri="{FF2B5EF4-FFF2-40B4-BE49-F238E27FC236}">
                    <a16:creationId xmlns:a16="http://schemas.microsoft.com/office/drawing/2014/main" id="{1E307FDE-2EFF-2E18-5FD7-1D40B981B19A}"/>
                  </a:ext>
                </a:extLst>
              </p:cNvPr>
              <p:cNvCxnSpPr>
                <a:cxnSpLocks/>
                <a:endCxn id="319" idx="2"/>
              </p:cNvCxnSpPr>
              <p:nvPr/>
            </p:nvCxnSpPr>
            <p:spPr>
              <a:xfrm rot="10800000" flipV="1">
                <a:off x="9741424" y="3867481"/>
                <a:ext cx="489189" cy="4939"/>
              </a:xfrm>
              <a:prstGeom prst="curvedConnector4">
                <a:avLst>
                  <a:gd name="adj1" fmla="val 315"/>
                  <a:gd name="adj2" fmla="val 1384025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Curved Connector 352">
                <a:extLst>
                  <a:ext uri="{FF2B5EF4-FFF2-40B4-BE49-F238E27FC236}">
                    <a16:creationId xmlns:a16="http://schemas.microsoft.com/office/drawing/2014/main" id="{58D8C45A-F499-DD29-54D3-1BEF5965D36B}"/>
                  </a:ext>
                </a:extLst>
              </p:cNvPr>
              <p:cNvCxnSpPr>
                <a:cxnSpLocks/>
                <a:endCxn id="320" idx="2"/>
              </p:cNvCxnSpPr>
              <p:nvPr/>
            </p:nvCxnSpPr>
            <p:spPr>
              <a:xfrm>
                <a:off x="10708832" y="3851942"/>
                <a:ext cx="577410" cy="12700"/>
              </a:xfrm>
              <a:prstGeom prst="curvedConnector4">
                <a:avLst>
                  <a:gd name="adj1" fmla="val 415"/>
                  <a:gd name="adj2" fmla="val 4724134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Curved Connector 356">
                <a:extLst>
                  <a:ext uri="{FF2B5EF4-FFF2-40B4-BE49-F238E27FC236}">
                    <a16:creationId xmlns:a16="http://schemas.microsoft.com/office/drawing/2014/main" id="{84944BD7-BD06-C13C-3E7C-28BAD4918642}"/>
                  </a:ext>
                </a:extLst>
              </p:cNvPr>
              <p:cNvCxnSpPr>
                <a:cxnSpLocks/>
                <a:endCxn id="320" idx="2"/>
              </p:cNvCxnSpPr>
              <p:nvPr/>
            </p:nvCxnSpPr>
            <p:spPr>
              <a:xfrm>
                <a:off x="10898017" y="3851942"/>
                <a:ext cx="388225" cy="12700"/>
              </a:xfrm>
              <a:prstGeom prst="curvedConnector4">
                <a:avLst>
                  <a:gd name="adj1" fmla="val 617"/>
                  <a:gd name="adj2" fmla="val 522260"/>
                </a:avLst>
              </a:prstGeom>
              <a:ln w="1270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2" name="Left Bracket 381">
              <a:extLst>
                <a:ext uri="{FF2B5EF4-FFF2-40B4-BE49-F238E27FC236}">
                  <a16:creationId xmlns:a16="http://schemas.microsoft.com/office/drawing/2014/main" id="{4D30804D-67EE-3594-6B9E-1D88AF3C4AC1}"/>
                </a:ext>
              </a:extLst>
            </p:cNvPr>
            <p:cNvSpPr/>
            <p:nvPr/>
          </p:nvSpPr>
          <p:spPr>
            <a:xfrm rot="5400000">
              <a:off x="10469952" y="3182878"/>
              <a:ext cx="173686" cy="718895"/>
            </a:xfrm>
            <a:prstGeom prst="leftBracket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E1953A0-3CDE-D9F1-0CCE-5A068D7F8099}"/>
              </a:ext>
            </a:extLst>
          </p:cNvPr>
          <p:cNvGrpSpPr/>
          <p:nvPr/>
        </p:nvGrpSpPr>
        <p:grpSpPr>
          <a:xfrm>
            <a:off x="8891518" y="4565452"/>
            <a:ext cx="3213314" cy="1267505"/>
            <a:chOff x="8891518" y="4565452"/>
            <a:chExt cx="3213314" cy="1267505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8AF9C244-3F91-03F8-096A-F332BD744F22}"/>
                </a:ext>
              </a:extLst>
            </p:cNvPr>
            <p:cNvGrpSpPr/>
            <p:nvPr/>
          </p:nvGrpSpPr>
          <p:grpSpPr>
            <a:xfrm>
              <a:off x="8891518" y="4565452"/>
              <a:ext cx="3213314" cy="1267505"/>
              <a:chOff x="8891518" y="4565452"/>
              <a:chExt cx="3213314" cy="1267505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F1BEE53F-C72D-3D19-90BE-C602D33F624C}"/>
                  </a:ext>
                </a:extLst>
              </p:cNvPr>
              <p:cNvGrpSpPr/>
              <p:nvPr/>
            </p:nvGrpSpPr>
            <p:grpSpPr>
              <a:xfrm>
                <a:off x="8891518" y="4565452"/>
                <a:ext cx="3213314" cy="1267505"/>
                <a:chOff x="8891518" y="4565452"/>
                <a:chExt cx="3213314" cy="1267505"/>
              </a:xfrm>
            </p:grpSpPr>
            <p:sp>
              <p:nvSpPr>
                <p:cNvPr id="364" name="Right Arrow 363">
                  <a:extLst>
                    <a:ext uri="{FF2B5EF4-FFF2-40B4-BE49-F238E27FC236}">
                      <a16:creationId xmlns:a16="http://schemas.microsoft.com/office/drawing/2014/main" id="{B67327BE-8157-FB0E-13FE-A40E58E85EBE}"/>
                    </a:ext>
                  </a:extLst>
                </p:cNvPr>
                <p:cNvSpPr/>
                <p:nvPr/>
              </p:nvSpPr>
              <p:spPr>
                <a:xfrm rot="5400000">
                  <a:off x="10409168" y="4552049"/>
                  <a:ext cx="388406" cy="415212"/>
                </a:xfrm>
                <a:prstGeom prst="rightArrow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9E5820B8-D8B2-2827-F648-FAA28E687411}"/>
                    </a:ext>
                  </a:extLst>
                </p:cNvPr>
                <p:cNvGrpSpPr/>
                <p:nvPr/>
              </p:nvGrpSpPr>
              <p:grpSpPr>
                <a:xfrm>
                  <a:off x="8908876" y="5377418"/>
                  <a:ext cx="3195956" cy="455539"/>
                  <a:chOff x="8650058" y="5336453"/>
                  <a:chExt cx="3195956" cy="455539"/>
                </a:xfrm>
              </p:grpSpPr>
              <p:cxnSp>
                <p:nvCxnSpPr>
                  <p:cNvPr id="366" name="Straight Connector 365">
                    <a:extLst>
                      <a:ext uri="{FF2B5EF4-FFF2-40B4-BE49-F238E27FC236}">
                        <a16:creationId xmlns:a16="http://schemas.microsoft.com/office/drawing/2014/main" id="{C2DD4F4D-494C-7284-EB9C-5E8AE3DC4F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50058" y="5686420"/>
                    <a:ext cx="3147295" cy="9195"/>
                  </a:xfrm>
                  <a:prstGeom prst="line">
                    <a:avLst/>
                  </a:prstGeom>
                  <a:ln>
                    <a:solidFill>
                      <a:srgbClr val="ACA99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Connector 366">
                    <a:extLst>
                      <a:ext uri="{FF2B5EF4-FFF2-40B4-BE49-F238E27FC236}">
                        <a16:creationId xmlns:a16="http://schemas.microsoft.com/office/drawing/2014/main" id="{45D7D520-F107-72C5-D3B3-C4F6B1F8E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96695" y="560417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DC6A6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FD917CA5-834C-5544-7FE7-EFBFC84193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80474" y="560417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4E97CD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F17F0963-7D4A-6DD5-9317-DB52D17CAB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74915" y="5604175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EAC72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0616787D-7F09-AA7B-7EBF-2C855DFD0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564100" y="560417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45C1BE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1" name="TextBox 370">
                    <a:extLst>
                      <a:ext uri="{FF2B5EF4-FFF2-40B4-BE49-F238E27FC236}">
                        <a16:creationId xmlns:a16="http://schemas.microsoft.com/office/drawing/2014/main" id="{AFBB9EC5-E6B4-D3A9-B9C7-6691CA4BE0CE}"/>
                      </a:ext>
                    </a:extLst>
                  </p:cNvPr>
                  <p:cNvSpPr txBox="1"/>
                  <p:nvPr/>
                </p:nvSpPr>
                <p:spPr>
                  <a:xfrm>
                    <a:off x="9941202" y="5352302"/>
                    <a:ext cx="5148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/>
                      <a:t>SNPs</a:t>
                    </a:r>
                  </a:p>
                </p:txBody>
              </p:sp>
              <p:sp>
                <p:nvSpPr>
                  <p:cNvPr id="372" name="TextBox 371">
                    <a:extLst>
                      <a:ext uri="{FF2B5EF4-FFF2-40B4-BE49-F238E27FC236}">
                        <a16:creationId xmlns:a16="http://schemas.microsoft.com/office/drawing/2014/main" id="{BC458B02-28C0-0B99-3448-2E7FDF243C97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7425" y="5352302"/>
                    <a:ext cx="62549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i="1" dirty="0"/>
                      <a:t>Gene A</a:t>
                    </a:r>
                  </a:p>
                </p:txBody>
              </p:sp>
              <p:sp>
                <p:nvSpPr>
                  <p:cNvPr id="373" name="TextBox 372">
                    <a:extLst>
                      <a:ext uri="{FF2B5EF4-FFF2-40B4-BE49-F238E27FC236}">
                        <a16:creationId xmlns:a16="http://schemas.microsoft.com/office/drawing/2014/main" id="{691D3C5D-A34C-8478-87C0-DA93B9C51ABC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6095" y="5343498"/>
                    <a:ext cx="63991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i="1" dirty="0"/>
                      <a:t>Gene C</a:t>
                    </a:r>
                  </a:p>
                </p:txBody>
              </p:sp>
              <p:sp>
                <p:nvSpPr>
                  <p:cNvPr id="374" name="TextBox 373">
                    <a:extLst>
                      <a:ext uri="{FF2B5EF4-FFF2-40B4-BE49-F238E27FC236}">
                        <a16:creationId xmlns:a16="http://schemas.microsoft.com/office/drawing/2014/main" id="{D251E566-A7DB-5374-CF95-DE63CDE2762A}"/>
                      </a:ext>
                    </a:extLst>
                  </p:cNvPr>
                  <p:cNvSpPr txBox="1"/>
                  <p:nvPr/>
                </p:nvSpPr>
                <p:spPr>
                  <a:xfrm>
                    <a:off x="8772359" y="5336453"/>
                    <a:ext cx="10406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="1" i="1" u="sng" dirty="0"/>
                      <a:t>RISK</a:t>
                    </a:r>
                    <a:r>
                      <a:rPr lang="en-US" sz="1100" i="1" dirty="0"/>
                      <a:t> Gene B</a:t>
                    </a:r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D4A1E7D8-F02B-0425-A760-D4A8F52AE0DD}"/>
                      </a:ext>
                    </a:extLst>
                  </p:cNvPr>
                  <p:cNvSpPr/>
                  <p:nvPr/>
                </p:nvSpPr>
                <p:spPr>
                  <a:xfrm>
                    <a:off x="9071169" y="5609112"/>
                    <a:ext cx="672674" cy="182880"/>
                  </a:xfrm>
                  <a:prstGeom prst="rect">
                    <a:avLst/>
                  </a:prstGeom>
                  <a:solidFill>
                    <a:srgbClr val="4E97C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EB1F90DF-6FA9-9CFF-EA5B-A85CA63A3C79}"/>
                      </a:ext>
                    </a:extLst>
                  </p:cNvPr>
                  <p:cNvSpPr/>
                  <p:nvPr/>
                </p:nvSpPr>
                <p:spPr>
                  <a:xfrm>
                    <a:off x="10758081" y="5588633"/>
                    <a:ext cx="388487" cy="182880"/>
                  </a:xfrm>
                  <a:prstGeom prst="rect">
                    <a:avLst/>
                  </a:prstGeom>
                  <a:solidFill>
                    <a:srgbClr val="ACA9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8B0DC299-EB6A-7C2E-CC38-6F55E70C6EC9}"/>
                      </a:ext>
                    </a:extLst>
                  </p:cNvPr>
                  <p:cNvSpPr/>
                  <p:nvPr/>
                </p:nvSpPr>
                <p:spPr>
                  <a:xfrm>
                    <a:off x="11305439" y="5594980"/>
                    <a:ext cx="240187" cy="182880"/>
                  </a:xfrm>
                  <a:prstGeom prst="rect">
                    <a:avLst/>
                  </a:prstGeom>
                  <a:solidFill>
                    <a:srgbClr val="ACA9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78" name="TextBox 377">
                  <a:extLst>
                    <a:ext uri="{FF2B5EF4-FFF2-40B4-BE49-F238E27FC236}">
                      <a16:creationId xmlns:a16="http://schemas.microsoft.com/office/drawing/2014/main" id="{B0FABEF7-672C-81E6-D1C3-76CABD53C039}"/>
                    </a:ext>
                  </a:extLst>
                </p:cNvPr>
                <p:cNvSpPr txBox="1"/>
                <p:nvPr/>
              </p:nvSpPr>
              <p:spPr>
                <a:xfrm>
                  <a:off x="8891518" y="5048751"/>
                  <a:ext cx="318094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(4) Make gene-level inference</a:t>
                  </a:r>
                </a:p>
              </p:txBody>
            </p:sp>
          </p:grpSp>
          <p:sp>
            <p:nvSpPr>
              <p:cNvPr id="384" name="Left Bracket 383">
                <a:extLst>
                  <a:ext uri="{FF2B5EF4-FFF2-40B4-BE49-F238E27FC236}">
                    <a16:creationId xmlns:a16="http://schemas.microsoft.com/office/drawing/2014/main" id="{4874B8E8-FB66-9564-BE64-E4746E4F00E9}"/>
                  </a:ext>
                </a:extLst>
              </p:cNvPr>
              <p:cNvSpPr/>
              <p:nvPr/>
            </p:nvSpPr>
            <p:spPr>
              <a:xfrm rot="5400000">
                <a:off x="10385741" y="5135454"/>
                <a:ext cx="173686" cy="700669"/>
              </a:xfrm>
              <a:prstGeom prst="leftBracket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Curved Connector 2">
              <a:extLst>
                <a:ext uri="{FF2B5EF4-FFF2-40B4-BE49-F238E27FC236}">
                  <a16:creationId xmlns:a16="http://schemas.microsoft.com/office/drawing/2014/main" id="{F273CF17-B548-A041-14E2-A27058DC3158}"/>
                </a:ext>
              </a:extLst>
            </p:cNvPr>
            <p:cNvCxnSpPr>
              <a:cxnSpLocks/>
              <a:endCxn id="375" idx="2"/>
            </p:cNvCxnSpPr>
            <p:nvPr/>
          </p:nvCxnSpPr>
          <p:spPr>
            <a:xfrm rot="10800000" flipV="1">
              <a:off x="9666325" y="5828019"/>
              <a:ext cx="768487" cy="4937"/>
            </a:xfrm>
            <a:prstGeom prst="curvedConnector4">
              <a:avLst>
                <a:gd name="adj1" fmla="val -36"/>
                <a:gd name="adj2" fmla="val 4730342"/>
              </a:avLst>
            </a:prstGeom>
            <a:ln w="19050">
              <a:solidFill>
                <a:srgbClr val="4E97CD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782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256FD-D2F4-9B8D-1A43-2872DD06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8D1074F9-4DF2-DA31-0B40-2AD924AF654E}"/>
              </a:ext>
            </a:extLst>
          </p:cNvPr>
          <p:cNvSpPr/>
          <p:nvPr/>
        </p:nvSpPr>
        <p:spPr>
          <a:xfrm>
            <a:off x="145360" y="1710631"/>
            <a:ext cx="5784194" cy="451174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99AF9-0427-49E3-3DAA-6CB6AE75B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Limits of SNP-based gene inference, gene testing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D0C883-A5EC-EA6E-88C2-D592E1A8E913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EFC3EC-1127-09A8-947E-5BD9B7B37B11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3EF1AB-D3E2-F1DC-2747-F4597A096422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632757-084C-7A9E-1B8D-D3027C119E16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DCF76-CFF0-7275-4560-ED84F92810B1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A7B92-57E6-6C9D-0409-DF071B89F9FE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46F3F84-EF13-7009-BD66-0C50FB64A3C1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802E5F-5F73-F41D-EEA6-C89CF02B2255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4205DFA-78C4-F711-A64C-B30AD7DA6D1A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46486A-2F45-58B4-BD39-D73922DE8AD1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864F71-FD83-8594-9839-BD5EDF00FEBE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8C490B-795B-8CF7-3335-167398AD8C37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9FC9A4-1400-9483-DC14-6377E4E22DFD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74F575-B7AC-6BDA-4C99-EF8AABB6532F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B34333-05F6-BA65-3E31-4049E0AEC5DC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ate Placeholder 48">
            <a:extLst>
              <a:ext uri="{FF2B5EF4-FFF2-40B4-BE49-F238E27FC236}">
                <a16:creationId xmlns:a16="http://schemas.microsoft.com/office/drawing/2014/main" id="{DA90B29C-3074-E491-D3AB-18DA466D4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ECAAA-F1FE-7B4B-9028-5FF707F666B3}" type="datetime1">
              <a:rPr lang="en-US" smtClean="0"/>
              <a:t>10/2/24</a:t>
            </a:fld>
            <a:endParaRPr lang="en-US"/>
          </a:p>
        </p:txBody>
      </p:sp>
      <p:sp>
        <p:nvSpPr>
          <p:cNvPr id="50" name="Footer Placeholder 49">
            <a:extLst>
              <a:ext uri="{FF2B5EF4-FFF2-40B4-BE49-F238E27FC236}">
                <a16:creationId xmlns:a16="http://schemas.microsoft.com/office/drawing/2014/main" id="{70F417EF-3743-AFC4-EDA1-75A3B641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78" name="Slide Number Placeholder 77">
            <a:extLst>
              <a:ext uri="{FF2B5EF4-FFF2-40B4-BE49-F238E27FC236}">
                <a16:creationId xmlns:a16="http://schemas.microsoft.com/office/drawing/2014/main" id="{7C40E046-980A-7486-C191-7A76D5F00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4</a:t>
            </a:fld>
            <a:endParaRPr lang="en-US"/>
          </a:p>
        </p:txBody>
      </p:sp>
      <p:sp>
        <p:nvSpPr>
          <p:cNvPr id="89" name="Content Placeholder 88">
            <a:extLst>
              <a:ext uri="{FF2B5EF4-FFF2-40B4-BE49-F238E27FC236}">
                <a16:creationId xmlns:a16="http://schemas.microsoft.com/office/drawing/2014/main" id="{92A2095D-739E-3073-74F0-B7C9693CB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253331"/>
            <a:ext cx="5624755" cy="435133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800" b="1" u="sng" dirty="0">
                <a:latin typeface="Aptos" panose="020B0004020202020204" pitchFamily="34" charset="0"/>
              </a:rPr>
              <a:t>SNP-based inference from GWAS</a:t>
            </a:r>
          </a:p>
          <a:p>
            <a:pPr marL="0" indent="0">
              <a:buNone/>
            </a:pPr>
            <a:r>
              <a:rPr lang="en-US" sz="2400" dirty="0"/>
              <a:t>Low power</a:t>
            </a:r>
          </a:p>
          <a:p>
            <a:pPr lvl="1"/>
            <a:r>
              <a:rPr lang="en-US" sz="2000" dirty="0"/>
              <a:t>Relies on one strongly-associated SNP</a:t>
            </a:r>
          </a:p>
          <a:p>
            <a:pPr marL="0" indent="0">
              <a:buNone/>
            </a:pPr>
            <a:r>
              <a:rPr lang="en-US" sz="2400" dirty="0"/>
              <a:t>Can be hard to assign a SNP to a gene</a:t>
            </a:r>
          </a:p>
          <a:p>
            <a:pPr lvl="1"/>
            <a:r>
              <a:rPr lang="en-US" sz="2000" dirty="0"/>
              <a:t>Many gene-dense regions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AC288A-A31E-E1D6-90F9-BF95B0E5FE69}"/>
              </a:ext>
            </a:extLst>
          </p:cNvPr>
          <p:cNvSpPr/>
          <p:nvPr/>
        </p:nvSpPr>
        <p:spPr>
          <a:xfrm>
            <a:off x="11581424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AA98EE8E-7192-0FAC-276A-633019153EE0}"/>
              </a:ext>
            </a:extLst>
          </p:cNvPr>
          <p:cNvGrpSpPr/>
          <p:nvPr/>
        </p:nvGrpSpPr>
        <p:grpSpPr>
          <a:xfrm>
            <a:off x="6382145" y="2152989"/>
            <a:ext cx="5599505" cy="2397311"/>
            <a:chOff x="6305945" y="2152989"/>
            <a:chExt cx="5599505" cy="2397311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EA93E753-7A95-6B13-B18B-6E51F3E00FA2}"/>
                </a:ext>
              </a:extLst>
            </p:cNvPr>
            <p:cNvSpPr/>
            <p:nvPr/>
          </p:nvSpPr>
          <p:spPr>
            <a:xfrm>
              <a:off x="6305945" y="2152989"/>
              <a:ext cx="5574411" cy="2378399"/>
            </a:xfrm>
            <a:prstGeom prst="roundRect">
              <a:avLst>
                <a:gd name="adj" fmla="val 797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96EDCACE-FE02-C8F5-744A-FC392D481A2F}"/>
                </a:ext>
              </a:extLst>
            </p:cNvPr>
            <p:cNvGrpSpPr/>
            <p:nvPr/>
          </p:nvGrpSpPr>
          <p:grpSpPr>
            <a:xfrm>
              <a:off x="7328893" y="2221416"/>
              <a:ext cx="3292828" cy="1645830"/>
              <a:chOff x="7325569" y="2060228"/>
              <a:chExt cx="3292828" cy="1645830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9B7A58F-35D4-992B-D26A-B5CCE6FE3465}"/>
                  </a:ext>
                </a:extLst>
              </p:cNvPr>
              <p:cNvGrpSpPr/>
              <p:nvPr/>
            </p:nvGrpSpPr>
            <p:grpSpPr>
              <a:xfrm>
                <a:off x="7325569" y="3021605"/>
                <a:ext cx="3191115" cy="187308"/>
                <a:chOff x="827275" y="4624504"/>
                <a:chExt cx="3191115" cy="187308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EFD7CB2-C6F0-7EF0-93F6-02DA55DD0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2181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761325E-40CE-3F25-40EC-BBBE780B6D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2028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3C6EBD1-1D41-5CDD-8192-29AADFAE4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6622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D32DC0E-8BF4-9B42-6875-CF1A4AC4BA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75960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ABE4274D-F81C-1510-B6F6-8E947E8BCC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5807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6858DAFB-89B5-2B16-A076-6F00AABE1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70401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3681EC69-B095-CFF7-308C-A4F8B3043C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59739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909F5C7-53FF-7F8E-10CF-CAD4405B75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59586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D664E4BD-1C6E-85DB-B7E4-AB7C3B0560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4180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1A63E3DF-53C1-FC9E-9FFF-A846416D69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43518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26704B4F-07E5-F95F-8F9C-188CE6BCB1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43365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0A77ED3-67BB-58A0-72B3-DDA2A782F5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37959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6BB528F-6F55-3AC3-9A19-DEA788E94D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27299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8853A8A-385F-B16E-DE53-79D9318DB5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27146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5EA96DC9-72FB-E608-4FDD-91666D7205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21740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EF4C775E-F86F-523E-9968-7719BD331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11078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C51B1433-56E8-B908-D94E-FD1B2377F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10925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BF3A2C8-8040-8503-3445-E0DAD59FF2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05519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7A702B8-E6C0-8769-D9CD-4963FDBA50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94857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A9CAD2E-631C-58B8-750C-8121A4ADC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94704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D8A93E4-0D35-D866-5057-A3CCF5C68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89298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F8080FFB-4310-DE2B-B23D-C58A98CBAC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78636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5648246-06B5-3CED-3669-7DC27AB26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78483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E82A4D0-32D5-70CB-7B14-DBE9167240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73077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5D087F8-EABD-0276-BDF9-E5C6B38512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9332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9713F7F-94BE-7FCB-8CA0-7E44E41D1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9179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87ECEC1-6393-33A0-824D-DE751CBAED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3773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A5BC66-5A6E-7836-19D4-C3B728050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23111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8CC314A5-C5E5-E969-F395-C7F8198E54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22958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7650009E-2CFE-5628-05D5-B8C9B9449B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17552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8ECF1866-DC2C-F99F-D260-B5C68A3EFB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6890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CF24D277-8A86-2399-1294-7E8CADCE56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06737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0DE68ABF-4ADC-9391-A00F-901826DCF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01331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1AF867DA-946B-084C-BB5C-98C98B340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90669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1DB604CE-FC48-C434-5D0B-8818225A7D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890516" y="4628932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8444742-7BBC-E1B3-3834-AD55A709F0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85110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05A1FA-AE90-67F1-A7ED-3CE8456794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74450" y="4628931"/>
                  <a:ext cx="0" cy="182880"/>
                </a:xfrm>
                <a:prstGeom prst="line">
                  <a:avLst/>
                </a:prstGeom>
                <a:ln w="28575">
                  <a:solidFill>
                    <a:srgbClr val="DC6A6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329E5CC5-DCB3-517D-6AB7-E0BC5DF0E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74297" y="4628931"/>
                  <a:ext cx="0" cy="182880"/>
                </a:xfrm>
                <a:prstGeom prst="line">
                  <a:avLst/>
                </a:prstGeom>
                <a:ln w="19050"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9E1EE2FF-AFD4-782B-09A4-D9684E61F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268891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E0EF2D33-470B-51C3-2538-4F46465DFE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58229" y="4628931"/>
                  <a:ext cx="0" cy="182880"/>
                </a:xfrm>
                <a:prstGeom prst="line">
                  <a:avLst/>
                </a:prstGeom>
                <a:ln w="28575">
                  <a:solidFill>
                    <a:srgbClr val="4E97C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02423CBE-2043-6D22-807F-87E614668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58076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5775A070-C7D9-C75B-3528-A04B39BF03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552670" y="4628930"/>
                  <a:ext cx="0" cy="182880"/>
                </a:xfrm>
                <a:prstGeom prst="line">
                  <a:avLst/>
                </a:prstGeom>
                <a:ln w="28575">
                  <a:solidFill>
                    <a:srgbClr val="EAC728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7A89FA3-E4E1-4BFE-4F9C-10466F815D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42008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48E4B787-C8DB-2334-F1F7-C84D67A723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741855" y="4628931"/>
                  <a:ext cx="0" cy="182880"/>
                </a:xfrm>
                <a:prstGeom prst="line">
                  <a:avLst/>
                </a:prstGeom>
                <a:ln w="28575">
                  <a:solidFill>
                    <a:srgbClr val="45C1B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6760C4E5-AD0C-9B92-4527-B144EFAFE8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36449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4BD79560-85D5-E034-3EFD-D4B55305B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25787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DB02355-58E6-A6AC-6141-E3CBFE3675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25634" y="4628931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93BAD4C-000A-E360-17CD-0892E6D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20228" y="4628930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EF3F5E05-229A-0D52-5F1A-D3591221B7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67053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8C1C1FC5-BAD8-2B08-52B5-08C74C7EB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6900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7260BE4D-B273-63B0-18FF-07FC1F243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1494" y="4624505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3B73F099-3724-950C-C6DA-0B187DA1DA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50832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2D7694E-4A56-2A13-D7B3-9E6CF3BC3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50679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16EFE-F523-29A8-17F5-F34F620C97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45273" y="4624505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6A93DE0-FD36-4405-A94E-7DD3E447E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34611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E203FA7-3C44-7B18-7C6A-A0DCBD624D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34458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F61C6100-2720-615D-AE74-694DBB54FB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29052" y="4624505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22A63262-186E-32D2-5D8E-184A51C98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14204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7A9561A6-B552-91FF-4504-C7B16D7A55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14051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69700796-0E4A-67CF-C3FC-A6FA999CBA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08645" y="4624505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03911C02-35D3-0971-5B63-2B56C41AFB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97983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2FBDC81-BAB0-194B-8077-46FFE115D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97830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8B0AFBF5-A288-F97E-42BF-E650A5431D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92424" y="4624505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1DE5BAE-EDA4-FBEC-3DA3-E629BDB5A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81762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E8CF4A4-580D-6F22-9879-3E171FC8A5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81609" y="462450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19DE7255-413D-9418-D1B9-0A121498E2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76203" y="4624505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19B5E310-BACA-7FE1-4704-7D57209B46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275" y="4807384"/>
                  <a:ext cx="3191115" cy="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EF26A58F-AD21-740A-6314-AD3A56096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9069" y="4624504"/>
                  <a:ext cx="3189321" cy="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5D073BB-E1A7-8B6C-19AC-CF2D6020263D}"/>
                  </a:ext>
                </a:extLst>
              </p:cNvPr>
              <p:cNvGrpSpPr/>
              <p:nvPr/>
            </p:nvGrpSpPr>
            <p:grpSpPr>
              <a:xfrm>
                <a:off x="7327233" y="3256052"/>
                <a:ext cx="3195956" cy="450006"/>
                <a:chOff x="828939" y="5102793"/>
                <a:chExt cx="3195956" cy="450006"/>
              </a:xfrm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A913BA2D-6420-2657-C3FF-2CD8DCBA7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8939" y="5194233"/>
                  <a:ext cx="3147295" cy="9195"/>
                </a:xfrm>
                <a:prstGeom prst="line">
                  <a:avLst/>
                </a:prstGeom>
                <a:ln>
                  <a:solidFill>
                    <a:srgbClr val="ACA99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353C536-8AE7-5D21-970D-704F4A69B3EA}"/>
                    </a:ext>
                  </a:extLst>
                </p:cNvPr>
                <p:cNvSpPr txBox="1"/>
                <p:nvPr/>
              </p:nvSpPr>
              <p:spPr>
                <a:xfrm>
                  <a:off x="2746748" y="5291189"/>
                  <a:ext cx="62549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/>
                    <a:t>Gene A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8C0AC70-9742-760E-9A33-C6ECCF08660C}"/>
                    </a:ext>
                  </a:extLst>
                </p:cNvPr>
                <p:cNvSpPr txBox="1"/>
                <p:nvPr/>
              </p:nvSpPr>
              <p:spPr>
                <a:xfrm>
                  <a:off x="3384976" y="5282385"/>
                  <a:ext cx="63991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/>
                    <a:t>Gene C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632CB68-B494-4029-5812-5FF1C0B9F215}"/>
                    </a:ext>
                  </a:extLst>
                </p:cNvPr>
                <p:cNvSpPr txBox="1"/>
                <p:nvPr/>
              </p:nvSpPr>
              <p:spPr>
                <a:xfrm>
                  <a:off x="1399021" y="5291189"/>
                  <a:ext cx="62869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/>
                    <a:t>Gene B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8DDF27C-D09A-42F5-2908-DE3B7F260270}"/>
                    </a:ext>
                  </a:extLst>
                </p:cNvPr>
                <p:cNvSpPr/>
                <p:nvPr/>
              </p:nvSpPr>
              <p:spPr>
                <a:xfrm>
                  <a:off x="1302088" y="5116925"/>
                  <a:ext cx="672674" cy="182880"/>
                </a:xfrm>
                <a:prstGeom prst="rect">
                  <a:avLst/>
                </a:prstGeom>
                <a:solidFill>
                  <a:srgbClr val="ACA99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0278108-E2B0-A78E-7397-3185DDBCDBED}"/>
                    </a:ext>
                  </a:extLst>
                </p:cNvPr>
                <p:cNvSpPr/>
                <p:nvPr/>
              </p:nvSpPr>
              <p:spPr>
                <a:xfrm>
                  <a:off x="2848278" y="5105245"/>
                  <a:ext cx="388487" cy="182880"/>
                </a:xfrm>
                <a:prstGeom prst="rect">
                  <a:avLst/>
                </a:prstGeom>
                <a:solidFill>
                  <a:srgbClr val="ACA99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7369AB6-D7C4-E484-2CAF-C81C33739610}"/>
                    </a:ext>
                  </a:extLst>
                </p:cNvPr>
                <p:cNvSpPr/>
                <p:nvPr/>
              </p:nvSpPr>
              <p:spPr>
                <a:xfrm>
                  <a:off x="3484320" y="5102793"/>
                  <a:ext cx="240187" cy="182880"/>
                </a:xfrm>
                <a:prstGeom prst="rect">
                  <a:avLst/>
                </a:prstGeom>
                <a:solidFill>
                  <a:srgbClr val="ACA99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B09A323C-9988-F175-59F3-CAD9D1A2E6BC}"/>
                  </a:ext>
                </a:extLst>
              </p:cNvPr>
              <p:cNvSpPr txBox="1"/>
              <p:nvPr/>
            </p:nvSpPr>
            <p:spPr>
              <a:xfrm>
                <a:off x="7722765" y="2385312"/>
                <a:ext cx="9380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SNP set</a:t>
                </a:r>
                <a:r>
                  <a:rPr lang="en-US" sz="1400" i="1" dirty="0"/>
                  <a:t> B</a:t>
                </a:r>
              </a:p>
            </p:txBody>
          </p: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3C7463EF-D9F0-199E-AFAD-21F2839E99C0}"/>
                  </a:ext>
                </a:extLst>
              </p:cNvPr>
              <p:cNvGrpSpPr/>
              <p:nvPr/>
            </p:nvGrpSpPr>
            <p:grpSpPr>
              <a:xfrm>
                <a:off x="7543610" y="2661424"/>
                <a:ext cx="1182562" cy="184663"/>
                <a:chOff x="7537472" y="2656829"/>
                <a:chExt cx="1182562" cy="184663"/>
              </a:xfrm>
            </p:grpSpPr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F0B1A792-2305-A932-5348-6C5A722536F7}"/>
                    </a:ext>
                  </a:extLst>
                </p:cNvPr>
                <p:cNvGrpSpPr/>
                <p:nvPr/>
              </p:nvGrpSpPr>
              <p:grpSpPr>
                <a:xfrm>
                  <a:off x="7584916" y="2658611"/>
                  <a:ext cx="1087675" cy="182881"/>
                  <a:chOff x="7737316" y="3178432"/>
                  <a:chExt cx="1087675" cy="182881"/>
                </a:xfrm>
              </p:grpSpPr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6B8B85E6-87FA-921D-D144-ED690AAD6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37316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59D6F10C-8F49-A729-8853-AFC5ABE178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26654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736F6EEC-0D41-C06F-3569-0E8391EB7E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26501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798F4C3D-9657-847C-BDE3-EB7A05BD3F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21095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8A00FB08-A418-8258-4146-A62B068CEA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10433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D6798BCF-2A7C-E2D8-7AB4-F092D56548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10280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281ED201-5351-9475-7D7E-55D73AD7C9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04874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34065A60-AAF4-CDD2-013A-D450C145DB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94212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31E55B26-4B7A-AA22-FC8A-50DD71CC3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94059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F831E588-904D-9FAD-39D6-A1887DAC45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8653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1D56E9AF-9B70-54A3-2946-D866EB578D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7993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A138976-6F7A-E61B-A864-731AA259D6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77840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04E12643-AB7A-C284-7477-EF8ECFE3F8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4467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88283449-50B1-B2EE-A0CC-F778DB01D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73805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66506D-C048-79D2-2E4C-028960DA9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73652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00E2DCC-E978-6646-3EAC-7E2F730A76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68246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247DFA53-BEA8-077D-8F76-730853CD97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57584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A8499FC5-6A7A-C862-BA03-75207BEA1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57431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3944B447-79F9-5C65-468C-661DF683A9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2025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5F1A82C9-561B-D2B3-6BC1-59B0CC893C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41363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DE6A4178-824C-B98D-19E9-E647F2800B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1210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A13C572-ED2F-0F17-C682-ABE29B352A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35804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E1351623-5C59-DD01-5B36-55C5BB7DEB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25144" y="3178432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rgbClr val="DC6A68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CD4252CD-6E2A-76FB-A480-5D800E18D1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24991" y="3178432"/>
                    <a:ext cx="0" cy="182880"/>
                  </a:xfrm>
                  <a:prstGeom prst="line">
                    <a:avLst/>
                  </a:prstGeom>
                  <a:ln w="19050"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9D1C6DEB-98BA-8927-FF9F-8885A27CD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7473" y="2656829"/>
                  <a:ext cx="1182561" cy="1782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82FCA3AB-6DC6-CAFC-D686-732D5CBDCC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7472" y="2837063"/>
                  <a:ext cx="1182561" cy="1782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138CA49A-0635-1B46-2CA3-95FD9FC1493C}"/>
                  </a:ext>
                </a:extLst>
              </p:cNvPr>
              <p:cNvGrpSpPr/>
              <p:nvPr/>
            </p:nvGrpSpPr>
            <p:grpSpPr>
              <a:xfrm>
                <a:off x="9048720" y="2662082"/>
                <a:ext cx="900406" cy="187306"/>
                <a:chOff x="9048720" y="2652403"/>
                <a:chExt cx="900406" cy="187306"/>
              </a:xfrm>
            </p:grpSpPr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99A2CB60-9EFD-A0E3-42E6-78E19453EB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98044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19B31DFE-8CE5-A0E3-6593-EBEB148B8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7891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D157D295-0D17-7945-578D-7B49966EE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92485" y="2656828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6F17D4DF-C74A-05F3-6C32-4A6488001A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1823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30A126CC-1E21-2DEF-F414-E60E168CA6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81670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46FB1987-98D3-922E-D078-17E9F383B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76264" y="2656828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3F59BAFE-6E4E-5645-1662-F742A96ECF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45195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D6E9E98E-9D02-2A80-A450-9280B93A80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5042" y="2656829"/>
                  <a:ext cx="0" cy="182880"/>
                </a:xfrm>
                <a:prstGeom prst="line">
                  <a:avLst/>
                </a:prstGeom>
                <a:ln w="28575">
                  <a:solidFill>
                    <a:srgbClr val="45C1BE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2BD7C450-C63A-9D8A-2326-7A6E3F5C34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39636" y="2656828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E3A993B-84C3-3A1E-2F4C-D65C875677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28974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FD3A1FE5-7BA9-9F52-DC22-F799E4E180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28821" y="2656829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285BEB52-AB31-2005-A171-77BE3EEA91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3415" y="2656828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3F728754-AFE8-6D6D-04F8-9F6BFE68B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70240" y="2652404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0DB50C7D-AB6A-21B9-9E06-FBCD98D9E4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70087" y="2652404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5DC4F959-2F16-E290-2735-AE861F75B2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64681" y="2652403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973C051B-FF5B-5013-3938-E85A016EBB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17391" y="2652404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0C7807E7-80E2-B845-DE22-A27CF432B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17238" y="2652404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5E880AD9-CCC5-C921-70A8-0A338E8C9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11832" y="2652403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30A2B1C6-7855-BAB0-F6D4-D041B6765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48720" y="2660407"/>
                  <a:ext cx="898417" cy="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4EC9D351-B207-5CAC-FE71-5439230A4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050964" y="2836142"/>
                  <a:ext cx="898162" cy="2756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992B8764-2FC1-C9D7-49C1-665C311CDE95}"/>
                  </a:ext>
                </a:extLst>
              </p:cNvPr>
              <p:cNvGrpSpPr/>
              <p:nvPr/>
            </p:nvGrpSpPr>
            <p:grpSpPr>
              <a:xfrm>
                <a:off x="9757773" y="2341979"/>
                <a:ext cx="755421" cy="184496"/>
                <a:chOff x="9767818" y="2374821"/>
                <a:chExt cx="755421" cy="184496"/>
              </a:xfrm>
            </p:grpSpPr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6A56FA00-66CE-B5CF-1E13-E18E1C854F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59788" y="237643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10020D6-E8C8-6EA3-BC16-00B9CE87A0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49126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183759FC-E351-4772-A680-A7157D4C8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48973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82206385-472F-944F-B579-54220635C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43567" y="237643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7E2F0EA9-5760-2033-E0DF-DFCB3090A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32905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CCD685B6-4ED1-1F42-6313-558CCA217B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32752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330E382F-A19D-A592-E0A7-041921ABA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27346" y="237643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ED1ECECD-58CD-319E-27CB-E0705C40FC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12345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D794209F-AC1D-B149-527B-4BFF8CC5A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06939" y="237643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307AEEA7-52AE-FE80-0199-456E59F2C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996277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7E7DC0AD-6442-A0CE-0D92-CCB790988B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096124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17903238-8DD0-5ADF-F0B5-950E98144E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90718" y="237643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B8E6051B-73CE-C5FC-C167-2D6C54EF1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280056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CDEADEC1-7E3D-44B7-5CD7-90556164C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79903" y="2376437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5FD665A0-5924-EA0E-86D5-806C66CD9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74497" y="2376436"/>
                  <a:ext cx="0" cy="182880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D142B24-8A97-1A64-949A-CE4C97434C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7818" y="2549910"/>
                  <a:ext cx="755371" cy="2756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029FCCC8-0FE1-985A-7AA7-B05D0CEDC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767868" y="2374821"/>
                  <a:ext cx="755371" cy="2756"/>
                </a:xfrm>
                <a:prstGeom prst="line">
                  <a:avLst/>
                </a:prstGeom>
                <a:ln>
                  <a:solidFill>
                    <a:srgbClr val="DFDBC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9AC9B9B6-CA21-3060-EC46-E9A9C49FB230}"/>
                  </a:ext>
                </a:extLst>
              </p:cNvPr>
              <p:cNvSpPr txBox="1"/>
              <p:nvPr/>
            </p:nvSpPr>
            <p:spPr>
              <a:xfrm>
                <a:off x="8830653" y="2395038"/>
                <a:ext cx="9348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SNP set</a:t>
                </a:r>
                <a:r>
                  <a:rPr lang="en-US" sz="1400" i="1" dirty="0"/>
                  <a:t> A</a:t>
                </a:r>
              </a:p>
            </p:txBody>
          </p:sp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329847C8-CA47-694C-7948-1245F4BE4E89}"/>
                  </a:ext>
                </a:extLst>
              </p:cNvPr>
              <p:cNvSpPr txBox="1"/>
              <p:nvPr/>
            </p:nvSpPr>
            <p:spPr>
              <a:xfrm>
                <a:off x="9664290" y="2060228"/>
                <a:ext cx="954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SNP set</a:t>
                </a:r>
                <a:r>
                  <a:rPr lang="en-US" sz="1400" i="1" dirty="0"/>
                  <a:t> C</a:t>
                </a:r>
              </a:p>
            </p:txBody>
          </p:sp>
          <p:sp>
            <p:nvSpPr>
              <p:cNvPr id="252" name="Right Arrow 251">
                <a:extLst>
                  <a:ext uri="{FF2B5EF4-FFF2-40B4-BE49-F238E27FC236}">
                    <a16:creationId xmlns:a16="http://schemas.microsoft.com/office/drawing/2014/main" id="{B4B7EADF-647E-69ED-68D6-7A22E7C23297}"/>
                  </a:ext>
                </a:extLst>
              </p:cNvPr>
              <p:cNvSpPr/>
              <p:nvPr/>
            </p:nvSpPr>
            <p:spPr>
              <a:xfrm rot="16200000">
                <a:off x="7680751" y="2852078"/>
                <a:ext cx="120981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ight Arrow 252">
                <a:extLst>
                  <a:ext uri="{FF2B5EF4-FFF2-40B4-BE49-F238E27FC236}">
                    <a16:creationId xmlns:a16="http://schemas.microsoft.com/office/drawing/2014/main" id="{12CC5F37-5742-83C8-9B0A-F2FD2E701437}"/>
                  </a:ext>
                </a:extLst>
              </p:cNvPr>
              <p:cNvSpPr/>
              <p:nvPr/>
            </p:nvSpPr>
            <p:spPr>
              <a:xfrm rot="16200000">
                <a:off x="8070349" y="2856447"/>
                <a:ext cx="120981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ight Arrow 253">
                <a:extLst>
                  <a:ext uri="{FF2B5EF4-FFF2-40B4-BE49-F238E27FC236}">
                    <a16:creationId xmlns:a16="http://schemas.microsoft.com/office/drawing/2014/main" id="{6F7F658D-C698-EFAD-0BDC-EF31816B67E3}"/>
                  </a:ext>
                </a:extLst>
              </p:cNvPr>
              <p:cNvSpPr/>
              <p:nvPr/>
            </p:nvSpPr>
            <p:spPr>
              <a:xfrm rot="16200000">
                <a:off x="8512254" y="2853464"/>
                <a:ext cx="120981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Right Arrow 254">
                <a:extLst>
                  <a:ext uri="{FF2B5EF4-FFF2-40B4-BE49-F238E27FC236}">
                    <a16:creationId xmlns:a16="http://schemas.microsoft.com/office/drawing/2014/main" id="{4EC018C9-46D6-B0A0-7A71-325EBFDD86C3}"/>
                  </a:ext>
                </a:extLst>
              </p:cNvPr>
              <p:cNvSpPr/>
              <p:nvPr/>
            </p:nvSpPr>
            <p:spPr>
              <a:xfrm rot="16200000">
                <a:off x="9286082" y="2851470"/>
                <a:ext cx="120981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Right Arrow 255">
                <a:extLst>
                  <a:ext uri="{FF2B5EF4-FFF2-40B4-BE49-F238E27FC236}">
                    <a16:creationId xmlns:a16="http://schemas.microsoft.com/office/drawing/2014/main" id="{59C41B4D-3965-4C68-0F45-D320784F6ADC}"/>
                  </a:ext>
                </a:extLst>
              </p:cNvPr>
              <p:cNvSpPr/>
              <p:nvPr/>
            </p:nvSpPr>
            <p:spPr>
              <a:xfrm rot="16200000">
                <a:off x="9638935" y="2850302"/>
                <a:ext cx="120981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Right Arrow 256">
                <a:extLst>
                  <a:ext uri="{FF2B5EF4-FFF2-40B4-BE49-F238E27FC236}">
                    <a16:creationId xmlns:a16="http://schemas.microsoft.com/office/drawing/2014/main" id="{74BE5EFE-6848-0266-7CE6-EAD418CAF003}"/>
                  </a:ext>
                </a:extLst>
              </p:cNvPr>
              <p:cNvSpPr/>
              <p:nvPr/>
            </p:nvSpPr>
            <p:spPr>
              <a:xfrm rot="16200000">
                <a:off x="9883852" y="2686869"/>
                <a:ext cx="424545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Right Arrow 257">
                <a:extLst>
                  <a:ext uri="{FF2B5EF4-FFF2-40B4-BE49-F238E27FC236}">
                    <a16:creationId xmlns:a16="http://schemas.microsoft.com/office/drawing/2014/main" id="{3C6F6273-FE2C-4E81-3832-76F5C13548F5}"/>
                  </a:ext>
                </a:extLst>
              </p:cNvPr>
              <p:cNvSpPr/>
              <p:nvPr/>
            </p:nvSpPr>
            <p:spPr>
              <a:xfrm rot="16200000">
                <a:off x="10190748" y="2694892"/>
                <a:ext cx="424545" cy="160020"/>
              </a:xfrm>
              <a:prstGeom prst="rightArrow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3E515C8-9F8F-1E00-77E6-AD737B2D9F75}"/>
                </a:ext>
              </a:extLst>
            </p:cNvPr>
            <p:cNvSpPr txBox="1"/>
            <p:nvPr/>
          </p:nvSpPr>
          <p:spPr>
            <a:xfrm>
              <a:off x="6331040" y="3842414"/>
              <a:ext cx="55744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H</a:t>
              </a:r>
              <a:r>
                <a:rPr lang="en-US" baseline="-25000" dirty="0"/>
                <a:t>0</a:t>
              </a:r>
              <a:r>
                <a:rPr lang="en-US" dirty="0"/>
                <a:t>(B): SNP set B contains no disease-associated SNPs</a:t>
              </a:r>
            </a:p>
            <a:p>
              <a:pPr algn="ctr"/>
              <a:endParaRPr lang="en-US" sz="300" dirty="0"/>
            </a:p>
            <a:p>
              <a:pPr algn="ctr"/>
              <a:r>
                <a:rPr lang="en-US" dirty="0"/>
                <a:t>Test using statistic </a:t>
              </a:r>
              <a:r>
                <a:rPr lang="en-US" i="1" dirty="0"/>
                <a:t>T</a:t>
              </a:r>
              <a:r>
                <a:rPr lang="en-US" dirty="0"/>
                <a:t>(B), sum of correlated chi-squares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5CF4A8-94E3-F2CF-C488-89B72D95376C}"/>
              </a:ext>
            </a:extLst>
          </p:cNvPr>
          <p:cNvGrpSpPr/>
          <p:nvPr/>
        </p:nvGrpSpPr>
        <p:grpSpPr>
          <a:xfrm>
            <a:off x="6314230" y="4662491"/>
            <a:ext cx="5667420" cy="1431002"/>
            <a:chOff x="6314230" y="4662491"/>
            <a:chExt cx="5667420" cy="1431002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71D7E73-F51A-A211-E4DD-8D6D7D9AE830}"/>
                </a:ext>
              </a:extLst>
            </p:cNvPr>
            <p:cNvSpPr txBox="1"/>
            <p:nvPr/>
          </p:nvSpPr>
          <p:spPr>
            <a:xfrm>
              <a:off x="7618750" y="4662491"/>
              <a:ext cx="3235437" cy="400110"/>
            </a:xfrm>
            <a:prstGeom prst="rect">
              <a:avLst/>
            </a:prstGeom>
            <a:solidFill>
              <a:srgbClr val="FAB3B5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Crucial statistical limitation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2AA8091-44F7-F3A3-05D9-8DE501815F8D}"/>
                </a:ext>
              </a:extLst>
            </p:cNvPr>
            <p:cNvSpPr txBox="1"/>
            <p:nvPr/>
          </p:nvSpPr>
          <p:spPr>
            <a:xfrm>
              <a:off x="6314230" y="5170163"/>
              <a:ext cx="566742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We don’t know the distribution of </a:t>
              </a:r>
              <a:r>
                <a:rPr lang="en-US" b="1" i="1" dirty="0"/>
                <a:t>T</a:t>
              </a:r>
              <a:r>
                <a:rPr lang="en-US" b="1" dirty="0"/>
                <a:t>(B) | H</a:t>
              </a:r>
              <a:r>
                <a:rPr lang="en-US" b="1" baseline="-25000" dirty="0"/>
                <a:t>0</a:t>
              </a:r>
              <a:r>
                <a:rPr lang="en-US" b="1" dirty="0"/>
                <a:t>(B)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Inflated false positive/negative rates</a:t>
              </a:r>
              <a:r>
                <a:rPr lang="en-US" baseline="30000" dirty="0"/>
                <a:t>*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Intense computation to try estimating</a:t>
              </a:r>
            </a:p>
          </p:txBody>
        </p:sp>
      </p:grpSp>
      <p:pic>
        <p:nvPicPr>
          <p:cNvPr id="136" name="Graphic 135">
            <a:extLst>
              <a:ext uri="{FF2B5EF4-FFF2-40B4-BE49-F238E27FC236}">
                <a16:creationId xmlns:a16="http://schemas.microsoft.com/office/drawing/2014/main" id="{946B3D1C-8181-8A28-B1A7-9ABA0710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690" r="10711" b="5659"/>
          <a:stretch/>
        </p:blipFill>
        <p:spPr>
          <a:xfrm>
            <a:off x="210206" y="3677576"/>
            <a:ext cx="2644585" cy="2430931"/>
          </a:xfrm>
          <a:prstGeom prst="rect">
            <a:avLst/>
          </a:prstGeom>
        </p:spPr>
      </p:pic>
      <p:grpSp>
        <p:nvGrpSpPr>
          <p:cNvPr id="267" name="Group 266">
            <a:extLst>
              <a:ext uri="{FF2B5EF4-FFF2-40B4-BE49-F238E27FC236}">
                <a16:creationId xmlns:a16="http://schemas.microsoft.com/office/drawing/2014/main" id="{C82F31D4-AF52-F3AF-40DE-1FBA91FE02D8}"/>
              </a:ext>
            </a:extLst>
          </p:cNvPr>
          <p:cNvGrpSpPr/>
          <p:nvPr/>
        </p:nvGrpSpPr>
        <p:grpSpPr>
          <a:xfrm>
            <a:off x="2936942" y="3677576"/>
            <a:ext cx="2891710" cy="2366938"/>
            <a:chOff x="2860742" y="3677576"/>
            <a:chExt cx="2891710" cy="2366938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C73A23FC-41F1-815A-AE80-37C780270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42" y="3677576"/>
              <a:ext cx="2891710" cy="2366938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6503686-4C3B-2134-A3DD-0F3AE7E322C7}"/>
                </a:ext>
              </a:extLst>
            </p:cNvPr>
            <p:cNvSpPr txBox="1"/>
            <p:nvPr/>
          </p:nvSpPr>
          <p:spPr>
            <a:xfrm>
              <a:off x="3247327" y="3742489"/>
              <a:ext cx="8067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Shade et al.</a:t>
              </a:r>
            </a:p>
            <a:p>
              <a:r>
                <a:rPr lang="en-US" sz="900" dirty="0"/>
                <a:t>(2022)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73E1E50F-F0B2-3604-8CE0-11EEE7D5D705}"/>
              </a:ext>
            </a:extLst>
          </p:cNvPr>
          <p:cNvSpPr txBox="1"/>
          <p:nvPr/>
        </p:nvSpPr>
        <p:spPr>
          <a:xfrm>
            <a:off x="10407454" y="5806883"/>
            <a:ext cx="16305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/>
              <a:t>*Zhang 2020; Hof 2024; </a:t>
            </a:r>
          </a:p>
          <a:p>
            <a:pPr algn="r"/>
            <a:r>
              <a:rPr lang="en-US" sz="1050" dirty="0"/>
              <a:t>Hecker 2017; </a:t>
            </a:r>
            <a:r>
              <a:rPr lang="en-US" sz="1050" dirty="0" err="1"/>
              <a:t>Yurko</a:t>
            </a:r>
            <a:r>
              <a:rPr lang="en-US" sz="1050" dirty="0"/>
              <a:t> 2020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804DBE2-066B-01CE-2F3E-3ED56EB6F7AD}"/>
              </a:ext>
            </a:extLst>
          </p:cNvPr>
          <p:cNvSpPr txBox="1"/>
          <p:nvPr/>
        </p:nvSpPr>
        <p:spPr>
          <a:xfrm>
            <a:off x="6447799" y="4663392"/>
            <a:ext cx="5508757" cy="400110"/>
          </a:xfrm>
          <a:prstGeom prst="rect">
            <a:avLst/>
          </a:prstGeom>
          <a:solidFill>
            <a:srgbClr val="FAB3B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entire validity of the inference rests on this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DFE93F-5CAE-AE48-0477-572D2024856B}"/>
              </a:ext>
            </a:extLst>
          </p:cNvPr>
          <p:cNvGrpSpPr/>
          <p:nvPr/>
        </p:nvGrpSpPr>
        <p:grpSpPr>
          <a:xfrm>
            <a:off x="6114527" y="1219208"/>
            <a:ext cx="6139542" cy="5003172"/>
            <a:chOff x="6114527" y="1219208"/>
            <a:chExt cx="6139542" cy="500317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F572B16A-5A48-DE25-BE60-FD2EBB87911B}"/>
                </a:ext>
              </a:extLst>
            </p:cNvPr>
            <p:cNvSpPr/>
            <p:nvPr/>
          </p:nvSpPr>
          <p:spPr>
            <a:xfrm>
              <a:off x="6253835" y="1710631"/>
              <a:ext cx="5784194" cy="4511749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2DBDD567-7FC5-4414-BEB9-1AFBF2E4E4E8}"/>
                </a:ext>
              </a:extLst>
            </p:cNvPr>
            <p:cNvGrpSpPr/>
            <p:nvPr/>
          </p:nvGrpSpPr>
          <p:grpSpPr>
            <a:xfrm>
              <a:off x="6114527" y="1219208"/>
              <a:ext cx="6139542" cy="900513"/>
              <a:chOff x="6038327" y="1219208"/>
              <a:chExt cx="6139542" cy="900513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FA29AB1-0EC8-84DA-5394-DEDA5ABC009E}"/>
                  </a:ext>
                </a:extLst>
              </p:cNvPr>
              <p:cNvSpPr txBox="1"/>
              <p:nvPr/>
            </p:nvSpPr>
            <p:spPr>
              <a:xfrm>
                <a:off x="6038327" y="1219208"/>
                <a:ext cx="61395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sz="2800" b="1" u="sng" dirty="0">
                    <a:solidFill>
                      <a:srgbClr val="00843D"/>
                    </a:solidFill>
                  </a:rPr>
                  <a:t>Gene-based association tests</a:t>
                </a:r>
              </a:p>
            </p:txBody>
          </p:sp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6DD0440C-6345-2DC2-F946-1DF2D2103D12}"/>
                  </a:ext>
                </a:extLst>
              </p:cNvPr>
              <p:cNvSpPr txBox="1"/>
              <p:nvPr/>
            </p:nvSpPr>
            <p:spPr>
              <a:xfrm>
                <a:off x="6790076" y="1750389"/>
                <a:ext cx="47403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00843D"/>
                    </a:solidFill>
                  </a:rPr>
                  <a:t>(Test the gene explicitly using its SNPs)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81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F0204-776C-28E2-0565-9B8FF0E6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8F94-73D8-67D0-AE2F-9B460B65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Fixing and extending the current standard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EB6DA-1720-CAB3-2E22-9BA178254B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7434" y="1811939"/>
                <a:ext cx="5572616" cy="12363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can prove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r>
                  <a:rPr lang="en-US" sz="2000" dirty="0"/>
                  <a:t> is known</a:t>
                </a:r>
              </a:p>
              <a:p>
                <a:pPr lvl="1"/>
                <a:r>
                  <a:rPr lang="en-US" sz="2000" dirty="0"/>
                  <a:t>Theory supported by simulation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EB6DA-1720-CAB3-2E22-9BA178254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7434" y="1811939"/>
                <a:ext cx="5572616" cy="1236379"/>
              </a:xfrm>
              <a:blipFill>
                <a:blip r:embed="rId2"/>
                <a:stretch>
                  <a:fillRect l="-1591" t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8F8D6A9E-221A-A96A-D1AE-2E687AC8F1A7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76D76B-7A72-814A-1D05-078D49BF4CF4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470F9C-B46C-DA82-2124-AC18A6887E83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46BFDE-7955-663C-B359-1B8F313036BE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91A51-0BBE-10D9-FF39-96C94F58384D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40B69-1CD8-7F26-C96A-CD8A75BB89BF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6F9A2F-8FD8-912A-6B54-2952A2129C54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D3670C-01C9-B46F-B9EA-3B814EBF0850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3D65C5-D088-4A74-14BB-B32BE702E1B9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1C19AEB-F1A0-F371-C7B5-C6C92898739E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F6C667-2BD2-AC02-DF05-CB8DB4CE2F4C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4E7C0E-A00C-CB6B-6AE6-0579BF1E45FB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E2C8F-BF3D-DE35-FA3C-6D0E27EB63AD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9F620F-2660-ABD0-425D-FE86400EA672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F48C41-96BB-5004-9E42-2F5D1542C029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ate Placeholder 194">
            <a:extLst>
              <a:ext uri="{FF2B5EF4-FFF2-40B4-BE49-F238E27FC236}">
                <a16:creationId xmlns:a16="http://schemas.microsoft.com/office/drawing/2014/main" id="{431EA68A-5DD1-7017-50DD-EB2A1316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5FF7-A4EE-D242-811A-6D241A9B986E}" type="datetime1">
              <a:rPr lang="en-US" smtClean="0"/>
              <a:t>10/2/24</a:t>
            </a:fld>
            <a:endParaRPr lang="en-US"/>
          </a:p>
        </p:txBody>
      </p:sp>
      <p:sp>
        <p:nvSpPr>
          <p:cNvPr id="196" name="Footer Placeholder 195">
            <a:extLst>
              <a:ext uri="{FF2B5EF4-FFF2-40B4-BE49-F238E27FC236}">
                <a16:creationId xmlns:a16="http://schemas.microsoft.com/office/drawing/2014/main" id="{70EE1EC6-CD10-A1F5-88B8-486C82A4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2C2A492-BB38-E231-5BC1-95AFAF7F4203}"/>
              </a:ext>
            </a:extLst>
          </p:cNvPr>
          <p:cNvSpPr txBox="1"/>
          <p:nvPr/>
        </p:nvSpPr>
        <p:spPr>
          <a:xfrm>
            <a:off x="310769" y="1237202"/>
            <a:ext cx="5572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Fixing the gene-based test (</a:t>
            </a:r>
            <a:r>
              <a:rPr lang="en-US" sz="2800" b="1" dirty="0" err="1"/>
              <a:t>GenT</a:t>
            </a:r>
            <a:r>
              <a:rPr lang="en-US" sz="2800" b="1" dirty="0"/>
              <a:t>)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8B5AAD67-0AE5-C9A9-F484-F380E540D12D}"/>
              </a:ext>
            </a:extLst>
          </p:cNvPr>
          <p:cNvSpPr/>
          <p:nvPr/>
        </p:nvSpPr>
        <p:spPr>
          <a:xfrm>
            <a:off x="69160" y="1752836"/>
            <a:ext cx="5784194" cy="44695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DD6206-D825-F7F6-B001-6B31C4460B1B}"/>
              </a:ext>
            </a:extLst>
          </p:cNvPr>
          <p:cNvGrpSpPr/>
          <p:nvPr/>
        </p:nvGrpSpPr>
        <p:grpSpPr>
          <a:xfrm>
            <a:off x="6177635" y="1195213"/>
            <a:ext cx="5784194" cy="5027167"/>
            <a:chOff x="6177635" y="1195213"/>
            <a:chExt cx="5784194" cy="5027167"/>
          </a:xfrm>
        </p:grpSpPr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849025F-373F-D6E8-D333-6CB0D19FA70B}"/>
                </a:ext>
              </a:extLst>
            </p:cNvPr>
            <p:cNvSpPr txBox="1"/>
            <p:nvPr/>
          </p:nvSpPr>
          <p:spPr>
            <a:xfrm>
              <a:off x="6725211" y="1195213"/>
              <a:ext cx="4689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Extending gene-based tests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87B4E82A-D698-C141-853E-98DB973E2FA2}"/>
                </a:ext>
              </a:extLst>
            </p:cNvPr>
            <p:cNvSpPr/>
            <p:nvPr/>
          </p:nvSpPr>
          <p:spPr>
            <a:xfrm>
              <a:off x="6177635" y="1748779"/>
              <a:ext cx="5784194" cy="4473601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78681812-CEA0-2430-2442-FBB40C92FCA5}"/>
              </a:ext>
            </a:extLst>
          </p:cNvPr>
          <p:cNvGrpSpPr/>
          <p:nvPr/>
        </p:nvGrpSpPr>
        <p:grpSpPr>
          <a:xfrm>
            <a:off x="230171" y="3346661"/>
            <a:ext cx="2731086" cy="2846168"/>
            <a:chOff x="230171" y="3346661"/>
            <a:chExt cx="2731086" cy="2846168"/>
          </a:xfrm>
        </p:grpSpPr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101DEF6D-1BC5-CCB1-3D7A-5A2353AC0DB3}"/>
                </a:ext>
              </a:extLst>
            </p:cNvPr>
            <p:cNvSpPr/>
            <p:nvPr/>
          </p:nvSpPr>
          <p:spPr>
            <a:xfrm>
              <a:off x="506875" y="3353492"/>
              <a:ext cx="2454382" cy="369332"/>
            </a:xfrm>
            <a:prstGeom prst="roundRect">
              <a:avLst>
                <a:gd name="adj" fmla="val 465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1778BFD9-FB25-9068-87BF-0D64D800A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1" y="3773769"/>
              <a:ext cx="2660966" cy="2419060"/>
            </a:xfrm>
            <a:prstGeom prst="rect">
              <a:avLst/>
            </a:prstGeom>
          </p:spPr>
        </p:pic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8F3DF18-E5ED-41CB-9090-43EA8494E26A}"/>
                </a:ext>
              </a:extLst>
            </p:cNvPr>
            <p:cNvSpPr txBox="1"/>
            <p:nvPr/>
          </p:nvSpPr>
          <p:spPr>
            <a:xfrm>
              <a:off x="583683" y="3346661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Controlled Type I error</a:t>
              </a: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81F2109-CCAA-858B-5B14-E1E750C5D127}"/>
              </a:ext>
            </a:extLst>
          </p:cNvPr>
          <p:cNvGrpSpPr/>
          <p:nvPr/>
        </p:nvGrpSpPr>
        <p:grpSpPr>
          <a:xfrm>
            <a:off x="3041762" y="3341200"/>
            <a:ext cx="2660966" cy="2851629"/>
            <a:chOff x="3041762" y="3341200"/>
            <a:chExt cx="2660966" cy="2851629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422EDB73-4940-9382-43E8-640319DDF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1762" y="3773769"/>
              <a:ext cx="2660966" cy="2419060"/>
            </a:xfrm>
            <a:prstGeom prst="rect">
              <a:avLst/>
            </a:prstGeom>
          </p:spPr>
        </p:pic>
        <p:sp>
          <p:nvSpPr>
            <p:cNvPr id="211" name="Rounded Rectangle 210">
              <a:extLst>
                <a:ext uri="{FF2B5EF4-FFF2-40B4-BE49-F238E27FC236}">
                  <a16:creationId xmlns:a16="http://schemas.microsoft.com/office/drawing/2014/main" id="{21F0E61B-5E1F-EA58-C075-763A90E3B46B}"/>
                </a:ext>
              </a:extLst>
            </p:cNvPr>
            <p:cNvSpPr/>
            <p:nvPr/>
          </p:nvSpPr>
          <p:spPr>
            <a:xfrm>
              <a:off x="3248346" y="3341200"/>
              <a:ext cx="2454382" cy="369332"/>
            </a:xfrm>
            <a:prstGeom prst="roundRect">
              <a:avLst>
                <a:gd name="adj" fmla="val 4651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B28B364E-27E7-47C9-BFA1-EDC2583BA0F5}"/>
                </a:ext>
              </a:extLst>
            </p:cNvPr>
            <p:cNvSpPr txBox="1"/>
            <p:nvPr/>
          </p:nvSpPr>
          <p:spPr>
            <a:xfrm>
              <a:off x="3996319" y="3346661"/>
              <a:ext cx="1053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Powerful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C28127-6164-68B5-1A56-E4862E6CA11F}"/>
              </a:ext>
            </a:extLst>
          </p:cNvPr>
          <p:cNvGrpSpPr/>
          <p:nvPr/>
        </p:nvGrpSpPr>
        <p:grpSpPr>
          <a:xfrm>
            <a:off x="6328002" y="1826960"/>
            <a:ext cx="5605968" cy="2205224"/>
            <a:chOff x="6328002" y="1826960"/>
            <a:chExt cx="5605968" cy="2205224"/>
          </a:xfrm>
        </p:grpSpPr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1A951DCE-116E-7588-E831-F8268C6A7299}"/>
                </a:ext>
              </a:extLst>
            </p:cNvPr>
            <p:cNvSpPr txBox="1"/>
            <p:nvPr/>
          </p:nvSpPr>
          <p:spPr>
            <a:xfrm>
              <a:off x="6369269" y="1826960"/>
              <a:ext cx="54173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dirty="0" err="1"/>
                <a:t>MuGenT</a:t>
              </a:r>
              <a:r>
                <a:rPr lang="en-US" dirty="0"/>
                <a:t>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(Multi-ancestry/trait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</a:rPr>
                <a:t>GenT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)</a:t>
              </a:r>
            </a:p>
          </p:txBody>
        </p:sp>
        <p:grpSp>
          <p:nvGrpSpPr>
            <p:cNvPr id="472" name="Group 471">
              <a:extLst>
                <a:ext uri="{FF2B5EF4-FFF2-40B4-BE49-F238E27FC236}">
                  <a16:creationId xmlns:a16="http://schemas.microsoft.com/office/drawing/2014/main" id="{A9A015AD-5616-6609-3DEB-9655548B68E7}"/>
                </a:ext>
              </a:extLst>
            </p:cNvPr>
            <p:cNvGrpSpPr/>
            <p:nvPr/>
          </p:nvGrpSpPr>
          <p:grpSpPr>
            <a:xfrm>
              <a:off x="6328002" y="2101066"/>
              <a:ext cx="3726848" cy="1731889"/>
              <a:chOff x="6328002" y="2101066"/>
              <a:chExt cx="3726848" cy="1731889"/>
            </a:xfrm>
          </p:grpSpPr>
          <p:sp>
            <p:nvSpPr>
              <p:cNvPr id="434" name="Rounded Rectangle 433">
                <a:extLst>
                  <a:ext uri="{FF2B5EF4-FFF2-40B4-BE49-F238E27FC236}">
                    <a16:creationId xmlns:a16="http://schemas.microsoft.com/office/drawing/2014/main" id="{D18173D4-49C0-0FC9-C1BD-D91C87F554AF}"/>
                  </a:ext>
                </a:extLst>
              </p:cNvPr>
              <p:cNvSpPr/>
              <p:nvPr/>
            </p:nvSpPr>
            <p:spPr>
              <a:xfrm>
                <a:off x="6328002" y="2391488"/>
                <a:ext cx="1352830" cy="138228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E3677163-4129-A482-DAFC-C67EBB721F97}"/>
                  </a:ext>
                </a:extLst>
              </p:cNvPr>
              <p:cNvGrpSpPr/>
              <p:nvPr/>
            </p:nvGrpSpPr>
            <p:grpSpPr>
              <a:xfrm>
                <a:off x="6400268" y="2625982"/>
                <a:ext cx="1187549" cy="957546"/>
                <a:chOff x="6394819" y="4653106"/>
                <a:chExt cx="1187549" cy="957546"/>
              </a:xfrm>
            </p:grpSpPr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934408C2-4057-CCCF-75F1-60219509E9F1}"/>
                    </a:ext>
                  </a:extLst>
                </p:cNvPr>
                <p:cNvSpPr txBox="1"/>
                <p:nvPr/>
              </p:nvSpPr>
              <p:spPr>
                <a:xfrm>
                  <a:off x="6573974" y="4653106"/>
                  <a:ext cx="9380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SNP set</a:t>
                  </a:r>
                  <a:r>
                    <a:rPr lang="en-US" sz="1400" i="1" dirty="0"/>
                    <a:t> B</a:t>
                  </a:r>
                </a:p>
              </p:txBody>
            </p: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E56015E0-94C3-52C4-DAE9-116A14FAE7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95676" y="5262232"/>
                  <a:ext cx="1186692" cy="0"/>
                </a:xfrm>
                <a:prstGeom prst="line">
                  <a:avLst/>
                </a:prstGeom>
                <a:ln>
                  <a:solidFill>
                    <a:srgbClr val="ACA99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8AE7E561-CAC1-D7A0-8CB4-704D286C06EB}"/>
                    </a:ext>
                  </a:extLst>
                </p:cNvPr>
                <p:cNvSpPr txBox="1"/>
                <p:nvPr/>
              </p:nvSpPr>
              <p:spPr>
                <a:xfrm>
                  <a:off x="6676612" y="5349042"/>
                  <a:ext cx="62869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i="1" dirty="0"/>
                    <a:t>Gene B</a:t>
                  </a:r>
                </a:p>
              </p:txBody>
            </p:sp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C31C0567-FB24-69F9-25EF-426D8ED4C4D0}"/>
                    </a:ext>
                  </a:extLst>
                </p:cNvPr>
                <p:cNvSpPr/>
                <p:nvPr/>
              </p:nvSpPr>
              <p:spPr>
                <a:xfrm>
                  <a:off x="6647071" y="5174778"/>
                  <a:ext cx="672674" cy="182880"/>
                </a:xfrm>
                <a:prstGeom prst="rect">
                  <a:avLst/>
                </a:prstGeom>
                <a:solidFill>
                  <a:srgbClr val="ACA99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9A12D35C-4BA5-BE15-5271-22E18AB93E01}"/>
                    </a:ext>
                  </a:extLst>
                </p:cNvPr>
                <p:cNvGrpSpPr/>
                <p:nvPr/>
              </p:nvGrpSpPr>
              <p:grpSpPr>
                <a:xfrm>
                  <a:off x="6394819" y="4929218"/>
                  <a:ext cx="1182562" cy="184663"/>
                  <a:chOff x="7537472" y="2656829"/>
                  <a:chExt cx="1182562" cy="184663"/>
                </a:xfrm>
              </p:grpSpPr>
              <p:grpSp>
                <p:nvGrpSpPr>
                  <p:cNvPr id="343" name="Group 342">
                    <a:extLst>
                      <a:ext uri="{FF2B5EF4-FFF2-40B4-BE49-F238E27FC236}">
                        <a16:creationId xmlns:a16="http://schemas.microsoft.com/office/drawing/2014/main" id="{4C5C3DEE-6C75-6E49-AD2F-531DB6AC0E1A}"/>
                      </a:ext>
                    </a:extLst>
                  </p:cNvPr>
                  <p:cNvGrpSpPr/>
                  <p:nvPr/>
                </p:nvGrpSpPr>
                <p:grpSpPr>
                  <a:xfrm>
                    <a:off x="7584916" y="2658611"/>
                    <a:ext cx="1087675" cy="182881"/>
                    <a:chOff x="7737316" y="3178432"/>
                    <a:chExt cx="1087675" cy="182881"/>
                  </a:xfrm>
                </p:grpSpPr>
                <p:cxnSp>
                  <p:nvCxnSpPr>
                    <p:cNvPr id="346" name="Straight Connector 345">
                      <a:extLst>
                        <a:ext uri="{FF2B5EF4-FFF2-40B4-BE49-F238E27FC236}">
                          <a16:creationId xmlns:a16="http://schemas.microsoft.com/office/drawing/2014/main" id="{0C2A10B0-5823-49C6-359B-B71DC8376B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737316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7" name="Straight Connector 346">
                      <a:extLst>
                        <a:ext uri="{FF2B5EF4-FFF2-40B4-BE49-F238E27FC236}">
                          <a16:creationId xmlns:a16="http://schemas.microsoft.com/office/drawing/2014/main" id="{26A49260-991A-19FD-1FC2-DF51DCA4E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826654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8" name="Straight Connector 347">
                      <a:extLst>
                        <a:ext uri="{FF2B5EF4-FFF2-40B4-BE49-F238E27FC236}">
                          <a16:creationId xmlns:a16="http://schemas.microsoft.com/office/drawing/2014/main" id="{6239DD27-0A00-1993-CE92-0ACAB30010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926501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9" name="Straight Connector 348">
                      <a:extLst>
                        <a:ext uri="{FF2B5EF4-FFF2-40B4-BE49-F238E27FC236}">
                          <a16:creationId xmlns:a16="http://schemas.microsoft.com/office/drawing/2014/main" id="{3D03E762-04AB-8B4B-F63F-F30E1C7A8D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21095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0" name="Straight Connector 349">
                      <a:extLst>
                        <a:ext uri="{FF2B5EF4-FFF2-40B4-BE49-F238E27FC236}">
                          <a16:creationId xmlns:a16="http://schemas.microsoft.com/office/drawing/2014/main" id="{6979EF34-0E53-BACE-66CE-E5FCBFE43D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110433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1" name="Straight Connector 350">
                      <a:extLst>
                        <a:ext uri="{FF2B5EF4-FFF2-40B4-BE49-F238E27FC236}">
                          <a16:creationId xmlns:a16="http://schemas.microsoft.com/office/drawing/2014/main" id="{862A4BBF-7607-1EF3-2212-9954A42942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10280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Straight Connector 351">
                      <a:extLst>
                        <a:ext uri="{FF2B5EF4-FFF2-40B4-BE49-F238E27FC236}">
                          <a16:creationId xmlns:a16="http://schemas.microsoft.com/office/drawing/2014/main" id="{413D5762-8951-8767-1DEF-561D87CDAF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04874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Straight Connector 352">
                      <a:extLst>
                        <a:ext uri="{FF2B5EF4-FFF2-40B4-BE49-F238E27FC236}">
                          <a16:creationId xmlns:a16="http://schemas.microsoft.com/office/drawing/2014/main" id="{4D803A19-ABEB-4616-9804-F2FF8EB7EBF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94212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Straight Connector 353">
                      <a:extLst>
                        <a:ext uri="{FF2B5EF4-FFF2-40B4-BE49-F238E27FC236}">
                          <a16:creationId xmlns:a16="http://schemas.microsoft.com/office/drawing/2014/main" id="{A6EE1001-9F56-03F9-DBA1-CBCA92F98C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494059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5" name="Straight Connector 354">
                      <a:extLst>
                        <a:ext uri="{FF2B5EF4-FFF2-40B4-BE49-F238E27FC236}">
                          <a16:creationId xmlns:a16="http://schemas.microsoft.com/office/drawing/2014/main" id="{7B8052EE-0E00-B295-8682-F07465B44F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588653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6" name="Straight Connector 355">
                      <a:extLst>
                        <a:ext uri="{FF2B5EF4-FFF2-40B4-BE49-F238E27FC236}">
                          <a16:creationId xmlns:a16="http://schemas.microsoft.com/office/drawing/2014/main" id="{88CB9A18-B2FA-DFF1-31E7-3141F48BA6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677993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7" name="Straight Connector 356">
                      <a:extLst>
                        <a:ext uri="{FF2B5EF4-FFF2-40B4-BE49-F238E27FC236}">
                          <a16:creationId xmlns:a16="http://schemas.microsoft.com/office/drawing/2014/main" id="{BFB4266A-0E01-7D32-9A39-491D673595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777840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" name="Straight Connector 357">
                      <a:extLst>
                        <a:ext uri="{FF2B5EF4-FFF2-40B4-BE49-F238E27FC236}">
                          <a16:creationId xmlns:a16="http://schemas.microsoft.com/office/drawing/2014/main" id="{9ABCE87F-282E-42B5-D575-C22DD450BD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784467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" name="Straight Connector 358">
                      <a:extLst>
                        <a:ext uri="{FF2B5EF4-FFF2-40B4-BE49-F238E27FC236}">
                          <a16:creationId xmlns:a16="http://schemas.microsoft.com/office/drawing/2014/main" id="{9C16CE4F-DB48-0A51-F6D1-28456FF96A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873805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0" name="Straight Connector 359">
                      <a:extLst>
                        <a:ext uri="{FF2B5EF4-FFF2-40B4-BE49-F238E27FC236}">
                          <a16:creationId xmlns:a16="http://schemas.microsoft.com/office/drawing/2014/main" id="{B737C101-50CF-05A9-503B-12D52B1785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973652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Straight Connector 360">
                      <a:extLst>
                        <a:ext uri="{FF2B5EF4-FFF2-40B4-BE49-F238E27FC236}">
                          <a16:creationId xmlns:a16="http://schemas.microsoft.com/office/drawing/2014/main" id="{F108807E-CA17-4F2B-91ED-49A92CC9EC8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68246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Straight Connector 361">
                      <a:extLst>
                        <a:ext uri="{FF2B5EF4-FFF2-40B4-BE49-F238E27FC236}">
                          <a16:creationId xmlns:a16="http://schemas.microsoft.com/office/drawing/2014/main" id="{AD783BE9-C70D-67AD-DCD2-E921E782F00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157584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Straight Connector 362">
                      <a:extLst>
                        <a:ext uri="{FF2B5EF4-FFF2-40B4-BE49-F238E27FC236}">
                          <a16:creationId xmlns:a16="http://schemas.microsoft.com/office/drawing/2014/main" id="{1D15F992-55EF-9F28-768A-3DE6B75A9C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57431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Straight Connector 363">
                      <a:extLst>
                        <a:ext uri="{FF2B5EF4-FFF2-40B4-BE49-F238E27FC236}">
                          <a16:creationId xmlns:a16="http://schemas.microsoft.com/office/drawing/2014/main" id="{02FA2476-2BEA-4298-DED1-A8F52810BE9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2025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Straight Connector 364">
                      <a:extLst>
                        <a:ext uri="{FF2B5EF4-FFF2-40B4-BE49-F238E27FC236}">
                          <a16:creationId xmlns:a16="http://schemas.microsoft.com/office/drawing/2014/main" id="{37CF5B6D-7983-0003-3319-1A9EE36B4D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441363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Straight Connector 365">
                      <a:extLst>
                        <a:ext uri="{FF2B5EF4-FFF2-40B4-BE49-F238E27FC236}">
                          <a16:creationId xmlns:a16="http://schemas.microsoft.com/office/drawing/2014/main" id="{5247B984-B4F4-54BF-0279-F2C14F08507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541210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7" name="Straight Connector 366">
                      <a:extLst>
                        <a:ext uri="{FF2B5EF4-FFF2-40B4-BE49-F238E27FC236}">
                          <a16:creationId xmlns:a16="http://schemas.microsoft.com/office/drawing/2014/main" id="{12F680B8-E1A5-D272-69F1-9F42F97967F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635804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Straight Connector 367">
                      <a:extLst>
                        <a:ext uri="{FF2B5EF4-FFF2-40B4-BE49-F238E27FC236}">
                          <a16:creationId xmlns:a16="http://schemas.microsoft.com/office/drawing/2014/main" id="{1036FE05-3902-6A89-FF9E-AABB37C9ED3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725144" y="3178432"/>
                      <a:ext cx="0" cy="182880"/>
                    </a:xfrm>
                    <a:prstGeom prst="line">
                      <a:avLst/>
                    </a:prstGeom>
                    <a:ln w="28575">
                      <a:solidFill>
                        <a:srgbClr val="DC6A68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Straight Connector 368">
                      <a:extLst>
                        <a:ext uri="{FF2B5EF4-FFF2-40B4-BE49-F238E27FC236}">
                          <a16:creationId xmlns:a16="http://schemas.microsoft.com/office/drawing/2014/main" id="{011249E6-F5BE-247B-91DD-F8E126F592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4991" y="3178432"/>
                      <a:ext cx="0" cy="182880"/>
                    </a:xfrm>
                    <a:prstGeom prst="line">
                      <a:avLst/>
                    </a:prstGeom>
                    <a:ln w="19050"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44" name="Straight Connector 343">
                    <a:extLst>
                      <a:ext uri="{FF2B5EF4-FFF2-40B4-BE49-F238E27FC236}">
                        <a16:creationId xmlns:a16="http://schemas.microsoft.com/office/drawing/2014/main" id="{A1CF43EC-213A-CFED-CE71-5E7ED9E66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37473" y="2656829"/>
                    <a:ext cx="1182561" cy="1782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Straight Connector 344">
                    <a:extLst>
                      <a:ext uri="{FF2B5EF4-FFF2-40B4-BE49-F238E27FC236}">
                        <a16:creationId xmlns:a16="http://schemas.microsoft.com/office/drawing/2014/main" id="{580DF788-F218-BF57-1D64-C7F0461EF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37472" y="2837063"/>
                    <a:ext cx="1182561" cy="1782"/>
                  </a:xfrm>
                  <a:prstGeom prst="line">
                    <a:avLst/>
                  </a:prstGeom>
                  <a:ln>
                    <a:solidFill>
                      <a:srgbClr val="DFDBC3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D93C1AF4-6AFB-5E00-1FD4-4CC5287ADA02}"/>
                  </a:ext>
                </a:extLst>
              </p:cNvPr>
              <p:cNvSpPr txBox="1"/>
              <p:nvPr/>
            </p:nvSpPr>
            <p:spPr>
              <a:xfrm>
                <a:off x="9193511" y="2101066"/>
                <a:ext cx="69602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Disease</a:t>
                </a:r>
              </a:p>
            </p:txBody>
          </p:sp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8FA02A73-ECEB-D421-5668-5C6CB6861BCC}"/>
                  </a:ext>
                </a:extLst>
              </p:cNvPr>
              <p:cNvGrpSpPr/>
              <p:nvPr/>
            </p:nvGrpSpPr>
            <p:grpSpPr>
              <a:xfrm>
                <a:off x="8955467" y="2305214"/>
                <a:ext cx="1099383" cy="1527741"/>
                <a:chOff x="8423419" y="2348636"/>
                <a:chExt cx="1099383" cy="1527741"/>
              </a:xfrm>
            </p:grpSpPr>
            <p:pic>
              <p:nvPicPr>
                <p:cNvPr id="372" name="Graphic 371" descr="Covid-19 outline">
                  <a:extLst>
                    <a:ext uri="{FF2B5EF4-FFF2-40B4-BE49-F238E27FC236}">
                      <a16:creationId xmlns:a16="http://schemas.microsoft.com/office/drawing/2014/main" id="{B9C1B9A5-1EC2-3C78-9A5C-1D66A366D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98411" y="2359445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373" name="Graphic 372" descr="Germ outline">
                  <a:extLst>
                    <a:ext uri="{FF2B5EF4-FFF2-40B4-BE49-F238E27FC236}">
                      <a16:creationId xmlns:a16="http://schemas.microsoft.com/office/drawing/2014/main" id="{CBBC65F9-04D8-9458-90E0-B2A44E5CD3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3419" y="2349128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374" name="Graphic 373" descr="Brain in head outline">
                  <a:extLst>
                    <a:ext uri="{FF2B5EF4-FFF2-40B4-BE49-F238E27FC236}">
                      <a16:creationId xmlns:a16="http://schemas.microsoft.com/office/drawing/2014/main" id="{79079BE3-8680-FA97-6086-2DB89B6CBA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3931" y="2349128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375" name="Graphic 374" descr="Heart organ outline">
                  <a:extLst>
                    <a:ext uri="{FF2B5EF4-FFF2-40B4-BE49-F238E27FC236}">
                      <a16:creationId xmlns:a16="http://schemas.microsoft.com/office/drawing/2014/main" id="{85309182-96EE-B451-7E8F-7D27EE77CF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8707" y="2348636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09" name="Graphic 408" descr="Covid-19 outline">
                  <a:extLst>
                    <a:ext uri="{FF2B5EF4-FFF2-40B4-BE49-F238E27FC236}">
                      <a16:creationId xmlns:a16="http://schemas.microsoft.com/office/drawing/2014/main" id="{A2155B36-AFAE-1A4A-C2CB-7F687D5E04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0795" y="2660431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0" name="Graphic 409" descr="Germ outline">
                  <a:extLst>
                    <a:ext uri="{FF2B5EF4-FFF2-40B4-BE49-F238E27FC236}">
                      <a16:creationId xmlns:a16="http://schemas.microsoft.com/office/drawing/2014/main" id="{77605B16-7B8B-C646-8555-ED4F50472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803" y="2650114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1" name="Graphic 410" descr="Brain in head outline">
                  <a:extLst>
                    <a:ext uri="{FF2B5EF4-FFF2-40B4-BE49-F238E27FC236}">
                      <a16:creationId xmlns:a16="http://schemas.microsoft.com/office/drawing/2014/main" id="{A731D79F-5BCE-8AEA-8E7E-00C12B9B1A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6315" y="2650114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2" name="Graphic 411" descr="Heart organ outline">
                  <a:extLst>
                    <a:ext uri="{FF2B5EF4-FFF2-40B4-BE49-F238E27FC236}">
                      <a16:creationId xmlns:a16="http://schemas.microsoft.com/office/drawing/2014/main" id="{C5E3CF0F-CCA5-2EFF-74FE-53C42219A1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1091" y="264962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3" name="Graphic 412" descr="Covid-19 outline">
                  <a:extLst>
                    <a:ext uri="{FF2B5EF4-FFF2-40B4-BE49-F238E27FC236}">
                      <a16:creationId xmlns:a16="http://schemas.microsoft.com/office/drawing/2014/main" id="{3F6E3C1A-3D4F-6992-E630-ABD9A0620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0795" y="2963259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4" name="Graphic 413" descr="Germ outline">
                  <a:extLst>
                    <a:ext uri="{FF2B5EF4-FFF2-40B4-BE49-F238E27FC236}">
                      <a16:creationId xmlns:a16="http://schemas.microsoft.com/office/drawing/2014/main" id="{E572B275-F642-0B5B-9973-49B9C7F4D8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5803" y="295294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5" name="Graphic 414" descr="Brain in head outline">
                  <a:extLst>
                    <a:ext uri="{FF2B5EF4-FFF2-40B4-BE49-F238E27FC236}">
                      <a16:creationId xmlns:a16="http://schemas.microsoft.com/office/drawing/2014/main" id="{1FA9B410-D3DC-8276-127A-ABE82C336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6315" y="295294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6" name="Graphic 415" descr="Heart organ outline">
                  <a:extLst>
                    <a:ext uri="{FF2B5EF4-FFF2-40B4-BE49-F238E27FC236}">
                      <a16:creationId xmlns:a16="http://schemas.microsoft.com/office/drawing/2014/main" id="{D6D4DD09-6E2A-5FB4-F5C6-312B2D7DB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1091" y="2952450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7" name="Graphic 416" descr="Covid-19 outline">
                  <a:extLst>
                    <a:ext uri="{FF2B5EF4-FFF2-40B4-BE49-F238E27FC236}">
                      <a16:creationId xmlns:a16="http://schemas.microsoft.com/office/drawing/2014/main" id="{7A210B50-2C64-E095-7407-FD7B3CA57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2034" y="3261059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8" name="Graphic 417" descr="Germ outline">
                  <a:extLst>
                    <a:ext uri="{FF2B5EF4-FFF2-40B4-BE49-F238E27FC236}">
                      <a16:creationId xmlns:a16="http://schemas.microsoft.com/office/drawing/2014/main" id="{3AACB6C9-9A1D-C1FD-AA61-202328962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96DAC541-7B7A-43D3-8B79-37D633B846F1}">
                      <asvg:svgBlip xmlns:asvg="http://schemas.microsoft.com/office/drawing/2016/SVG/main" r:embed="rId3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7042" y="325074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19" name="Graphic 418" descr="Brain in head outline">
                  <a:extLst>
                    <a:ext uri="{FF2B5EF4-FFF2-40B4-BE49-F238E27FC236}">
                      <a16:creationId xmlns:a16="http://schemas.microsoft.com/office/drawing/2014/main" id="{6CD27AD2-5B24-0EB3-968A-889C7EA0B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96DAC541-7B7A-43D3-8B79-37D633B846F1}">
                      <asvg:svgBlip xmlns:asvg="http://schemas.microsoft.com/office/drawing/2016/SVG/main" r:embed="rId3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7554" y="325074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20" name="Graphic 419" descr="Heart organ outline">
                  <a:extLst>
                    <a:ext uri="{FF2B5EF4-FFF2-40B4-BE49-F238E27FC236}">
                      <a16:creationId xmlns:a16="http://schemas.microsoft.com/office/drawing/2014/main" id="{10158157-7A4C-F52C-0CB0-F9971E414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96DAC541-7B7A-43D3-8B79-37D633B846F1}">
                      <asvg:svgBlip xmlns:asvg="http://schemas.microsoft.com/office/drawing/2016/SVG/main" r:embed="rId3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2330" y="3250250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21" name="Graphic 420" descr="Covid-19 outline">
                  <a:extLst>
                    <a:ext uri="{FF2B5EF4-FFF2-40B4-BE49-F238E27FC236}">
                      <a16:creationId xmlns:a16="http://schemas.microsoft.com/office/drawing/2014/main" id="{FF23C024-49C5-420D-1BE5-651FCEB52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96DAC541-7B7A-43D3-8B79-37D633B846F1}">
                      <asvg:svgBlip xmlns:asvg="http://schemas.microsoft.com/office/drawing/2016/SVG/main" r:embed="rId3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02026" y="3555609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22" name="Graphic 421" descr="Germ outline">
                  <a:extLst>
                    <a:ext uri="{FF2B5EF4-FFF2-40B4-BE49-F238E27FC236}">
                      <a16:creationId xmlns:a16="http://schemas.microsoft.com/office/drawing/2014/main" id="{8944EEDC-258E-B8AB-ABA9-32B2E4492D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96DAC541-7B7A-43D3-8B79-37D633B846F1}">
                      <asvg:svgBlip xmlns:asvg="http://schemas.microsoft.com/office/drawing/2016/SVG/main" r:embed="rId4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7034" y="354529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23" name="Graphic 422" descr="Brain in head outline">
                  <a:extLst>
                    <a:ext uri="{FF2B5EF4-FFF2-40B4-BE49-F238E27FC236}">
                      <a16:creationId xmlns:a16="http://schemas.microsoft.com/office/drawing/2014/main" id="{A7CFB0A3-CE72-BB32-3706-88094B20BC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96DAC541-7B7A-43D3-8B79-37D633B846F1}">
                      <asvg:svgBlip xmlns:asvg="http://schemas.microsoft.com/office/drawing/2016/SVG/main" r:embed="rId4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7546" y="3545292"/>
                  <a:ext cx="320768" cy="320768"/>
                </a:xfrm>
                <a:prstGeom prst="rect">
                  <a:avLst/>
                </a:prstGeom>
              </p:spPr>
            </p:pic>
            <p:pic>
              <p:nvPicPr>
                <p:cNvPr id="424" name="Graphic 423" descr="Heart organ outline">
                  <a:extLst>
                    <a:ext uri="{FF2B5EF4-FFF2-40B4-BE49-F238E27FC236}">
                      <a16:creationId xmlns:a16="http://schemas.microsoft.com/office/drawing/2014/main" id="{32A75495-31EB-5312-0A1C-53CAD0A638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3">
                  <a:extLst>
                    <a:ext uri="{96DAC541-7B7A-43D3-8B79-37D633B846F1}">
                      <asvg:svgBlip xmlns:asvg="http://schemas.microsoft.com/office/drawing/2016/SVG/main" r:embed="rId4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92322" y="3544800"/>
                  <a:ext cx="320768" cy="320768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D59B9373-97D1-849A-4248-02A9BBE2B634}"/>
                  </a:ext>
                </a:extLst>
              </p:cNvPr>
              <p:cNvGrpSpPr/>
              <p:nvPr/>
            </p:nvGrpSpPr>
            <p:grpSpPr>
              <a:xfrm>
                <a:off x="7813476" y="2471015"/>
                <a:ext cx="1137625" cy="1204716"/>
                <a:chOff x="7611824" y="2471015"/>
                <a:chExt cx="1137625" cy="1204716"/>
              </a:xfrm>
            </p:grpSpPr>
            <p:cxnSp>
              <p:nvCxnSpPr>
                <p:cNvPr id="426" name="Straight Arrow Connector 425">
                  <a:extLst>
                    <a:ext uri="{FF2B5EF4-FFF2-40B4-BE49-F238E27FC236}">
                      <a16:creationId xmlns:a16="http://schemas.microsoft.com/office/drawing/2014/main" id="{22EF3491-05A8-C062-A909-2B016E225C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0458" y="2471015"/>
                  <a:ext cx="1128991" cy="2268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Straight Arrow Connector 428">
                  <a:extLst>
                    <a:ext uri="{FF2B5EF4-FFF2-40B4-BE49-F238E27FC236}">
                      <a16:creationId xmlns:a16="http://schemas.microsoft.com/office/drawing/2014/main" id="{358A2C09-D55E-FFAC-EACD-360C6F0F8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20458" y="2768815"/>
                  <a:ext cx="1128991" cy="2268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0" name="Straight Arrow Connector 429">
                  <a:extLst>
                    <a:ext uri="{FF2B5EF4-FFF2-40B4-BE49-F238E27FC236}">
                      <a16:creationId xmlns:a16="http://schemas.microsoft.com/office/drawing/2014/main" id="{A8F78B2D-B489-0A3B-0D5B-516DF8D71B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6095" y="3077971"/>
                  <a:ext cx="1128991" cy="2268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Straight Arrow Connector 430">
                  <a:extLst>
                    <a:ext uri="{FF2B5EF4-FFF2-40B4-BE49-F238E27FC236}">
                      <a16:creationId xmlns:a16="http://schemas.microsoft.com/office/drawing/2014/main" id="{BB9EB6C9-ECC1-B473-1569-4D800B6882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4012" y="3372521"/>
                  <a:ext cx="1128991" cy="2268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Straight Arrow Connector 431">
                  <a:extLst>
                    <a:ext uri="{FF2B5EF4-FFF2-40B4-BE49-F238E27FC236}">
                      <a16:creationId xmlns:a16="http://schemas.microsoft.com/office/drawing/2014/main" id="{D191B312-1DE3-59E2-16E9-671CAFDBC5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1824" y="3673463"/>
                  <a:ext cx="1128991" cy="2268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6" name="Rounded Rectangle 435">
                <a:extLst>
                  <a:ext uri="{FF2B5EF4-FFF2-40B4-BE49-F238E27FC236}">
                    <a16:creationId xmlns:a16="http://schemas.microsoft.com/office/drawing/2014/main" id="{5A981007-62CF-44EC-D475-EEF791D6F9FC}"/>
                  </a:ext>
                </a:extLst>
              </p:cNvPr>
              <p:cNvSpPr/>
              <p:nvPr/>
            </p:nvSpPr>
            <p:spPr>
              <a:xfrm>
                <a:off x="7943736" y="2382358"/>
                <a:ext cx="790723" cy="162615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African</a:t>
                </a:r>
              </a:p>
            </p:txBody>
          </p:sp>
          <p:sp>
            <p:nvSpPr>
              <p:cNvPr id="437" name="Rounded Rectangle 436">
                <a:extLst>
                  <a:ext uri="{FF2B5EF4-FFF2-40B4-BE49-F238E27FC236}">
                    <a16:creationId xmlns:a16="http://schemas.microsoft.com/office/drawing/2014/main" id="{DC9C9356-35DF-D864-53AC-FE72DCB7CB07}"/>
                  </a:ext>
                </a:extLst>
              </p:cNvPr>
              <p:cNvSpPr/>
              <p:nvPr/>
            </p:nvSpPr>
            <p:spPr>
              <a:xfrm>
                <a:off x="7943736" y="2689748"/>
                <a:ext cx="790723" cy="162615"/>
              </a:xfrm>
              <a:prstGeom prst="round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E. Asian</a:t>
                </a:r>
              </a:p>
            </p:txBody>
          </p:sp>
          <p:sp>
            <p:nvSpPr>
              <p:cNvPr id="438" name="Rounded Rectangle 437">
                <a:extLst>
                  <a:ext uri="{FF2B5EF4-FFF2-40B4-BE49-F238E27FC236}">
                    <a16:creationId xmlns:a16="http://schemas.microsoft.com/office/drawing/2014/main" id="{5913AC88-3F49-833A-C1F2-05A8E31DE58F}"/>
                  </a:ext>
                </a:extLst>
              </p:cNvPr>
              <p:cNvSpPr/>
              <p:nvPr/>
            </p:nvSpPr>
            <p:spPr>
              <a:xfrm>
                <a:off x="7943736" y="2998703"/>
                <a:ext cx="790723" cy="162615"/>
              </a:xfrm>
              <a:prstGeom prst="round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European</a:t>
                </a:r>
              </a:p>
            </p:txBody>
          </p:sp>
          <p:sp>
            <p:nvSpPr>
              <p:cNvPr id="439" name="Rounded Rectangle 438">
                <a:extLst>
                  <a:ext uri="{FF2B5EF4-FFF2-40B4-BE49-F238E27FC236}">
                    <a16:creationId xmlns:a16="http://schemas.microsoft.com/office/drawing/2014/main" id="{10A4C391-7D1D-4ADE-3BED-8DC4A795B19E}"/>
                  </a:ext>
                </a:extLst>
              </p:cNvPr>
              <p:cNvSpPr/>
              <p:nvPr/>
            </p:nvSpPr>
            <p:spPr>
              <a:xfrm>
                <a:off x="7946280" y="3293158"/>
                <a:ext cx="790723" cy="162615"/>
              </a:xfrm>
              <a:prstGeom prst="round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Hispanic</a:t>
                </a:r>
              </a:p>
            </p:txBody>
          </p:sp>
          <p:sp>
            <p:nvSpPr>
              <p:cNvPr id="440" name="Rounded Rectangle 439">
                <a:extLst>
                  <a:ext uri="{FF2B5EF4-FFF2-40B4-BE49-F238E27FC236}">
                    <a16:creationId xmlns:a16="http://schemas.microsoft.com/office/drawing/2014/main" id="{27952371-D1F5-E0F7-CFDC-1A15E7793D20}"/>
                  </a:ext>
                </a:extLst>
              </p:cNvPr>
              <p:cNvSpPr/>
              <p:nvPr/>
            </p:nvSpPr>
            <p:spPr>
              <a:xfrm>
                <a:off x="7943736" y="3602923"/>
                <a:ext cx="790723" cy="162615"/>
              </a:xfrm>
              <a:prstGeom prst="round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S. Asian</a:t>
                </a:r>
              </a:p>
            </p:txBody>
          </p:sp>
        </p:grp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F6C456D5-53D7-FCA6-FEFD-2325F5DFCC8A}"/>
                </a:ext>
              </a:extLst>
            </p:cNvPr>
            <p:cNvGrpSpPr/>
            <p:nvPr/>
          </p:nvGrpSpPr>
          <p:grpSpPr>
            <a:xfrm>
              <a:off x="10195343" y="2010649"/>
              <a:ext cx="1738627" cy="2021535"/>
              <a:chOff x="10204278" y="2132226"/>
              <a:chExt cx="1738627" cy="2021535"/>
            </a:xfrm>
          </p:grpSpPr>
          <p:sp>
            <p:nvSpPr>
              <p:cNvPr id="441" name="TextBox 440">
                <a:extLst>
                  <a:ext uri="{FF2B5EF4-FFF2-40B4-BE49-F238E27FC236}">
                    <a16:creationId xmlns:a16="http://schemas.microsoft.com/office/drawing/2014/main" id="{81F20D73-C765-8ABC-F79D-195FB1624C46}"/>
                  </a:ext>
                </a:extLst>
              </p:cNvPr>
              <p:cNvSpPr txBox="1"/>
              <p:nvPr/>
            </p:nvSpPr>
            <p:spPr>
              <a:xfrm>
                <a:off x="10456113" y="2132226"/>
                <a:ext cx="13577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Leverage power across populations</a:t>
                </a:r>
              </a:p>
            </p:txBody>
          </p:sp>
          <p:pic>
            <p:nvPicPr>
              <p:cNvPr id="442" name="Picture 441">
                <a:extLst>
                  <a:ext uri="{FF2B5EF4-FFF2-40B4-BE49-F238E27FC236}">
                    <a16:creationId xmlns:a16="http://schemas.microsoft.com/office/drawing/2014/main" id="{13EE5696-A497-D7F9-FA1A-9C1ED2FCC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/>
              <a:srcRect l="18630" t="10334" b="9289"/>
              <a:stretch/>
            </p:blipFill>
            <p:spPr>
              <a:xfrm>
                <a:off x="10418357" y="2569256"/>
                <a:ext cx="1524548" cy="1369068"/>
              </a:xfrm>
              <a:prstGeom prst="rect">
                <a:avLst/>
              </a:prstGeom>
            </p:spPr>
          </p:pic>
          <p:sp>
            <p:nvSpPr>
              <p:cNvPr id="443" name="TextBox 442">
                <a:extLst>
                  <a:ext uri="{FF2B5EF4-FFF2-40B4-BE49-F238E27FC236}">
                    <a16:creationId xmlns:a16="http://schemas.microsoft.com/office/drawing/2014/main" id="{A4524DA0-44A6-F8A4-D0DD-DB3D37D81F8B}"/>
                  </a:ext>
                </a:extLst>
              </p:cNvPr>
              <p:cNvSpPr txBox="1"/>
              <p:nvPr/>
            </p:nvSpPr>
            <p:spPr>
              <a:xfrm>
                <a:off x="10487954" y="3892151"/>
                <a:ext cx="14239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Genetic correlation</a:t>
                </a:r>
              </a:p>
            </p:txBody>
          </p:sp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00CB157E-4D37-8A22-8A69-89A7A9B0C3F9}"/>
                  </a:ext>
                </a:extLst>
              </p:cNvPr>
              <p:cNvSpPr txBox="1"/>
              <p:nvPr/>
            </p:nvSpPr>
            <p:spPr>
              <a:xfrm rot="16200000">
                <a:off x="9669414" y="3073773"/>
                <a:ext cx="133133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          Power           1</a:t>
                </a:r>
              </a:p>
            </p:txBody>
          </p:sp>
          <p:sp>
            <p:nvSpPr>
              <p:cNvPr id="469" name="TextBox 468">
                <a:extLst>
                  <a:ext uri="{FF2B5EF4-FFF2-40B4-BE49-F238E27FC236}">
                    <a16:creationId xmlns:a16="http://schemas.microsoft.com/office/drawing/2014/main" id="{49B8A7E2-16D0-9F88-38C7-0DDBC0449E6D}"/>
                  </a:ext>
                </a:extLst>
              </p:cNvPr>
              <p:cNvSpPr txBox="1"/>
              <p:nvPr/>
            </p:nvSpPr>
            <p:spPr>
              <a:xfrm>
                <a:off x="10760474" y="3382951"/>
                <a:ext cx="113849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100" dirty="0"/>
                  <a:t># shared causal SNPs: </a:t>
                </a:r>
                <a:r>
                  <a:rPr lang="en-US" sz="1100" b="1" dirty="0">
                    <a:solidFill>
                      <a:srgbClr val="1B9E76"/>
                    </a:solidFill>
                  </a:rPr>
                  <a:t>0</a:t>
                </a:r>
                <a:r>
                  <a:rPr lang="en-US" sz="1100" b="1" dirty="0"/>
                  <a:t> </a:t>
                </a:r>
                <a:r>
                  <a:rPr lang="en-US" sz="1100" b="1" dirty="0">
                    <a:solidFill>
                      <a:srgbClr val="D95F00"/>
                    </a:solidFill>
                  </a:rPr>
                  <a:t>1</a:t>
                </a:r>
                <a:r>
                  <a:rPr lang="en-US" sz="1100" b="1" dirty="0"/>
                  <a:t> </a:t>
                </a:r>
                <a:r>
                  <a:rPr lang="en-US" sz="1100" b="1" dirty="0">
                    <a:solidFill>
                      <a:srgbClr val="7570B3"/>
                    </a:solidFill>
                  </a:rPr>
                  <a:t>2</a:t>
                </a:r>
              </a:p>
              <a:p>
                <a:pPr algn="r"/>
                <a:endParaRPr lang="en-US" sz="1100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13D2AAE-BD03-C75C-7374-1EFC21A52C13}"/>
              </a:ext>
            </a:extLst>
          </p:cNvPr>
          <p:cNvGrpSpPr/>
          <p:nvPr/>
        </p:nvGrpSpPr>
        <p:grpSpPr>
          <a:xfrm>
            <a:off x="6316552" y="3841159"/>
            <a:ext cx="5470026" cy="2310711"/>
            <a:chOff x="6316552" y="3841159"/>
            <a:chExt cx="5470026" cy="2310711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D2408D9A-CF5C-0F28-4F45-C4AED84C2403}"/>
                </a:ext>
              </a:extLst>
            </p:cNvPr>
            <p:cNvSpPr txBox="1"/>
            <p:nvPr/>
          </p:nvSpPr>
          <p:spPr>
            <a:xfrm>
              <a:off x="6442263" y="3841159"/>
              <a:ext cx="525803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+mj-lt"/>
                <a:buAutoNum type="arabicPeriod" startAt="2"/>
              </a:pPr>
              <a:r>
                <a:rPr lang="en-US" dirty="0"/>
                <a:t>xGenT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(xQTL-integrated </a:t>
              </a:r>
              <a:r>
                <a:rPr lang="en-US" dirty="0" err="1">
                  <a:solidFill>
                    <a:schemeClr val="bg1">
                      <a:lumMod val="75000"/>
                    </a:schemeClr>
                  </a:solidFill>
                </a:rPr>
                <a:t>GenT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dirty="0"/>
                <a:t>Causal evidence under some assumptions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CE3E0B-9771-F4EB-6C9B-F8CB0C40061D}"/>
                </a:ext>
              </a:extLst>
            </p:cNvPr>
            <p:cNvGrpSpPr/>
            <p:nvPr/>
          </p:nvGrpSpPr>
          <p:grpSpPr>
            <a:xfrm>
              <a:off x="6316552" y="4406532"/>
              <a:ext cx="5470026" cy="1745338"/>
              <a:chOff x="6316552" y="4406532"/>
              <a:chExt cx="5470026" cy="1745338"/>
            </a:xfrm>
          </p:grpSpPr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46DE121E-2ACE-E778-232D-69E7E31A84FD}"/>
                  </a:ext>
                </a:extLst>
              </p:cNvPr>
              <p:cNvGrpSpPr/>
              <p:nvPr/>
            </p:nvGrpSpPr>
            <p:grpSpPr>
              <a:xfrm>
                <a:off x="6316552" y="4406532"/>
                <a:ext cx="5470026" cy="1745338"/>
                <a:chOff x="6316552" y="4406532"/>
                <a:chExt cx="5470026" cy="1745338"/>
              </a:xfrm>
            </p:grpSpPr>
            <p:sp>
              <p:nvSpPr>
                <p:cNvPr id="466" name="Rounded Rectangle 465">
                  <a:extLst>
                    <a:ext uri="{FF2B5EF4-FFF2-40B4-BE49-F238E27FC236}">
                      <a16:creationId xmlns:a16="http://schemas.microsoft.com/office/drawing/2014/main" id="{74C4F29E-A6CB-506E-4E12-7E5BDDE51D05}"/>
                    </a:ext>
                  </a:extLst>
                </p:cNvPr>
                <p:cNvSpPr/>
                <p:nvPr/>
              </p:nvSpPr>
              <p:spPr>
                <a:xfrm>
                  <a:off x="6316552" y="4640422"/>
                  <a:ext cx="1352830" cy="1382281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15" name="Picture 214" descr="A blue and yellow ribbon&#10;&#10;Description automatically generated">
                  <a:extLst>
                    <a:ext uri="{FF2B5EF4-FFF2-40B4-BE49-F238E27FC236}">
                      <a16:creationId xmlns:a16="http://schemas.microsoft.com/office/drawing/2014/main" id="{032BABD1-4E08-7752-054D-5D6A8BDF97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6"/>
                <a:srcRect l="7725" t="8907" r="7990" b="7855"/>
                <a:stretch/>
              </p:blipFill>
              <p:spPr>
                <a:xfrm>
                  <a:off x="8509511" y="4539244"/>
                  <a:ext cx="701997" cy="697370"/>
                </a:xfrm>
                <a:prstGeom prst="rect">
                  <a:avLst/>
                </a:prstGeom>
              </p:spPr>
            </p:pic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EAA386CF-764E-ADD8-3A43-25AF4F05EEFC}"/>
                    </a:ext>
                  </a:extLst>
                </p:cNvPr>
                <p:cNvSpPr txBox="1"/>
                <p:nvPr/>
              </p:nvSpPr>
              <p:spPr>
                <a:xfrm rot="5400000">
                  <a:off x="8918239" y="4672486"/>
                  <a:ext cx="96279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Protein abundance</a:t>
                  </a:r>
                </a:p>
              </p:txBody>
            </p:sp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AADB6AA2-E3C0-0518-3064-F974831D0842}"/>
                    </a:ext>
                  </a:extLst>
                </p:cNvPr>
                <p:cNvSpPr txBox="1"/>
                <p:nvPr/>
              </p:nvSpPr>
              <p:spPr>
                <a:xfrm rot="5400000">
                  <a:off x="8966818" y="5503607"/>
                  <a:ext cx="865638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Gene expression</a:t>
                  </a:r>
                </a:p>
              </p:txBody>
            </p:sp>
            <p:grpSp>
              <p:nvGrpSpPr>
                <p:cNvPr id="218" name="Group 217">
                  <a:extLst>
                    <a:ext uri="{FF2B5EF4-FFF2-40B4-BE49-F238E27FC236}">
                      <a16:creationId xmlns:a16="http://schemas.microsoft.com/office/drawing/2014/main" id="{D957FBCB-99D0-8285-2DDC-23B0B36D7E08}"/>
                    </a:ext>
                  </a:extLst>
                </p:cNvPr>
                <p:cNvGrpSpPr/>
                <p:nvPr/>
              </p:nvGrpSpPr>
              <p:grpSpPr>
                <a:xfrm>
                  <a:off x="8527723" y="5385466"/>
                  <a:ext cx="662635" cy="673963"/>
                  <a:chOff x="5963164" y="1089885"/>
                  <a:chExt cx="1349105" cy="1592424"/>
                </a:xfrm>
              </p:grpSpPr>
              <p:pic>
                <p:nvPicPr>
                  <p:cNvPr id="219" name="Graphic 218">
                    <a:extLst>
                      <a:ext uri="{FF2B5EF4-FFF2-40B4-BE49-F238E27FC236}">
                        <a16:creationId xmlns:a16="http://schemas.microsoft.com/office/drawing/2014/main" id="{2C8B3DFF-DB5B-91B8-A232-07DD6C75E0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7">
                    <a:extLst>
                      <a:ext uri="{96DAC541-7B7A-43D3-8B79-37D633B846F1}">
                        <asvg:svgBlip xmlns:asvg="http://schemas.microsoft.com/office/drawing/2016/SVG/main" r:embed="rId48"/>
                      </a:ext>
                    </a:extLst>
                  </a:blip>
                  <a:srcRect l="41050" t="28546" r="20452" b="36893"/>
                  <a:stretch/>
                </p:blipFill>
                <p:spPr>
                  <a:xfrm>
                    <a:off x="5963164" y="1089885"/>
                    <a:ext cx="1349105" cy="1592424"/>
                  </a:xfrm>
                  <a:prstGeom prst="rect">
                    <a:avLst/>
                  </a:prstGeom>
                </p:spPr>
              </p:pic>
              <p:sp>
                <p:nvSpPr>
                  <p:cNvPr id="220" name="Rectangle 219">
                    <a:extLst>
                      <a:ext uri="{FF2B5EF4-FFF2-40B4-BE49-F238E27FC236}">
                        <a16:creationId xmlns:a16="http://schemas.microsoft.com/office/drawing/2014/main" id="{4C4309EC-5EA5-E74E-7C82-6E2F838941A1}"/>
                      </a:ext>
                    </a:extLst>
                  </p:cNvPr>
                  <p:cNvSpPr/>
                  <p:nvPr/>
                </p:nvSpPr>
                <p:spPr>
                  <a:xfrm>
                    <a:off x="5963164" y="1089885"/>
                    <a:ext cx="1336555" cy="15763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6" name="Group 335">
                  <a:extLst>
                    <a:ext uri="{FF2B5EF4-FFF2-40B4-BE49-F238E27FC236}">
                      <a16:creationId xmlns:a16="http://schemas.microsoft.com/office/drawing/2014/main" id="{C1969F2A-EAE3-E4C3-722A-A18A9887CDF7}"/>
                    </a:ext>
                  </a:extLst>
                </p:cNvPr>
                <p:cNvGrpSpPr/>
                <p:nvPr/>
              </p:nvGrpSpPr>
              <p:grpSpPr>
                <a:xfrm>
                  <a:off x="6402775" y="4843024"/>
                  <a:ext cx="1187549" cy="957546"/>
                  <a:chOff x="6394819" y="4653106"/>
                  <a:chExt cx="1187549" cy="957546"/>
                </a:xfrm>
              </p:grpSpPr>
              <p:sp>
                <p:nvSpPr>
                  <p:cNvPr id="255" name="TextBox 254">
                    <a:extLst>
                      <a:ext uri="{FF2B5EF4-FFF2-40B4-BE49-F238E27FC236}">
                        <a16:creationId xmlns:a16="http://schemas.microsoft.com/office/drawing/2014/main" id="{B6B7BEA6-80D8-6283-B223-A937E527081E}"/>
                      </a:ext>
                    </a:extLst>
                  </p:cNvPr>
                  <p:cNvSpPr txBox="1"/>
                  <p:nvPr/>
                </p:nvSpPr>
                <p:spPr>
                  <a:xfrm>
                    <a:off x="6573974" y="4653106"/>
                    <a:ext cx="938077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/>
                      <a:t>SNP set</a:t>
                    </a:r>
                    <a:r>
                      <a:rPr lang="en-US" sz="1400" i="1" dirty="0"/>
                      <a:t> B</a:t>
                    </a:r>
                  </a:p>
                </p:txBody>
              </p: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3A2E8FAC-4689-1B90-46A9-102915BF16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95676" y="5262232"/>
                    <a:ext cx="1186692" cy="0"/>
                  </a:xfrm>
                  <a:prstGeom prst="line">
                    <a:avLst/>
                  </a:prstGeom>
                  <a:ln>
                    <a:solidFill>
                      <a:srgbClr val="ACA996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2" name="TextBox 221">
                    <a:extLst>
                      <a:ext uri="{FF2B5EF4-FFF2-40B4-BE49-F238E27FC236}">
                        <a16:creationId xmlns:a16="http://schemas.microsoft.com/office/drawing/2014/main" id="{AACB4741-5733-C52E-77F1-158AEDDB77EF}"/>
                      </a:ext>
                    </a:extLst>
                  </p:cNvPr>
                  <p:cNvSpPr txBox="1"/>
                  <p:nvPr/>
                </p:nvSpPr>
                <p:spPr>
                  <a:xfrm>
                    <a:off x="6676612" y="5349042"/>
                    <a:ext cx="6286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100" i="1" dirty="0"/>
                      <a:t>Gene B</a:t>
                    </a:r>
                  </a:p>
                </p:txBody>
              </p:sp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1E8A89EA-B26F-011A-3FFE-CF71D3497113}"/>
                      </a:ext>
                    </a:extLst>
                  </p:cNvPr>
                  <p:cNvSpPr/>
                  <p:nvPr/>
                </p:nvSpPr>
                <p:spPr>
                  <a:xfrm>
                    <a:off x="6647071" y="5174778"/>
                    <a:ext cx="672674" cy="182880"/>
                  </a:xfrm>
                  <a:prstGeom prst="rect">
                    <a:avLst/>
                  </a:prstGeom>
                  <a:solidFill>
                    <a:srgbClr val="ACA99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A24C8053-AF8D-76AE-8E0F-D1443FCACCE6}"/>
                      </a:ext>
                    </a:extLst>
                  </p:cNvPr>
                  <p:cNvGrpSpPr/>
                  <p:nvPr/>
                </p:nvGrpSpPr>
                <p:grpSpPr>
                  <a:xfrm>
                    <a:off x="6394819" y="4929218"/>
                    <a:ext cx="1182562" cy="184663"/>
                    <a:chOff x="7537472" y="2656829"/>
                    <a:chExt cx="1182562" cy="184663"/>
                  </a:xfrm>
                </p:grpSpPr>
                <p:grpSp>
                  <p:nvGrpSpPr>
                    <p:cNvPr id="257" name="Group 256">
                      <a:extLst>
                        <a:ext uri="{FF2B5EF4-FFF2-40B4-BE49-F238E27FC236}">
                          <a16:creationId xmlns:a16="http://schemas.microsoft.com/office/drawing/2014/main" id="{83628367-2912-8A8A-86A0-6A3ECE076E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84916" y="2658611"/>
                      <a:ext cx="1087675" cy="182881"/>
                      <a:chOff x="7737316" y="3178432"/>
                      <a:chExt cx="1087675" cy="182881"/>
                    </a:xfrm>
                  </p:grpSpPr>
                  <p:cxnSp>
                    <p:nvCxnSpPr>
                      <p:cNvPr id="260" name="Straight Connector 259">
                        <a:extLst>
                          <a:ext uri="{FF2B5EF4-FFF2-40B4-BE49-F238E27FC236}">
                            <a16:creationId xmlns:a16="http://schemas.microsoft.com/office/drawing/2014/main" id="{6C89DA22-0FEE-AB10-EA37-DD75568027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37316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1" name="Straight Connector 260">
                        <a:extLst>
                          <a:ext uri="{FF2B5EF4-FFF2-40B4-BE49-F238E27FC236}">
                            <a16:creationId xmlns:a16="http://schemas.microsoft.com/office/drawing/2014/main" id="{23A22F64-DA41-6EEA-08DD-52C7102BFB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826654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9DDE2862-04BF-0E51-9A82-78EC15C07A7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926501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97937079-D5EA-569A-B240-DB55EBB5B6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21095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25844BD7-2AD7-B609-C0F0-C8C8E73F53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110433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8A4ECA5F-5E1A-B814-FF6D-D5548C4939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10280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6" name="Straight Connector 265">
                        <a:extLst>
                          <a:ext uri="{FF2B5EF4-FFF2-40B4-BE49-F238E27FC236}">
                            <a16:creationId xmlns:a16="http://schemas.microsoft.com/office/drawing/2014/main" id="{7894CA78-A9A0-DA1A-D4E6-06CF5F85D39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04874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7" name="Straight Connector 266">
                        <a:extLst>
                          <a:ext uri="{FF2B5EF4-FFF2-40B4-BE49-F238E27FC236}">
                            <a16:creationId xmlns:a16="http://schemas.microsoft.com/office/drawing/2014/main" id="{0EBEDC24-91CD-6C7C-1731-7DBAE4DB43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94212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8" name="Straight Connector 267">
                        <a:extLst>
                          <a:ext uri="{FF2B5EF4-FFF2-40B4-BE49-F238E27FC236}">
                            <a16:creationId xmlns:a16="http://schemas.microsoft.com/office/drawing/2014/main" id="{DC19D00F-A6EF-55EE-A3D3-A1B21B2BFCF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494059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Straight Connector 268">
                        <a:extLst>
                          <a:ext uri="{FF2B5EF4-FFF2-40B4-BE49-F238E27FC236}">
                            <a16:creationId xmlns:a16="http://schemas.microsoft.com/office/drawing/2014/main" id="{2EE8EC45-93A3-9F89-A266-3E934FF1EA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588653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966AD37E-9D63-3DBA-5D1E-A23502F756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677993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442B0EA8-4850-A56B-F339-9777F560A5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777840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2" name="Straight Connector 271">
                        <a:extLst>
                          <a:ext uri="{FF2B5EF4-FFF2-40B4-BE49-F238E27FC236}">
                            <a16:creationId xmlns:a16="http://schemas.microsoft.com/office/drawing/2014/main" id="{C53DA327-5682-2BAC-752A-A6F054AABF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784467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3" name="Straight Connector 272">
                        <a:extLst>
                          <a:ext uri="{FF2B5EF4-FFF2-40B4-BE49-F238E27FC236}">
                            <a16:creationId xmlns:a16="http://schemas.microsoft.com/office/drawing/2014/main" id="{8948CD51-DEB8-67D1-36A4-3A8034B148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873805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4" name="Straight Connector 273">
                        <a:extLst>
                          <a:ext uri="{FF2B5EF4-FFF2-40B4-BE49-F238E27FC236}">
                            <a16:creationId xmlns:a16="http://schemas.microsoft.com/office/drawing/2014/main" id="{80135530-140C-2A7F-668C-C99EF4ABE6B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973652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5" name="Straight Connector 274">
                        <a:extLst>
                          <a:ext uri="{FF2B5EF4-FFF2-40B4-BE49-F238E27FC236}">
                            <a16:creationId xmlns:a16="http://schemas.microsoft.com/office/drawing/2014/main" id="{892ADAC3-DD8A-8E03-5943-F1A5CC5A94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068246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6" name="Straight Connector 275">
                        <a:extLst>
                          <a:ext uri="{FF2B5EF4-FFF2-40B4-BE49-F238E27FC236}">
                            <a16:creationId xmlns:a16="http://schemas.microsoft.com/office/drawing/2014/main" id="{0A564FA8-EE6B-42AD-6B81-6E96CD9AE2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157584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7" name="Straight Connector 276">
                        <a:extLst>
                          <a:ext uri="{FF2B5EF4-FFF2-40B4-BE49-F238E27FC236}">
                            <a16:creationId xmlns:a16="http://schemas.microsoft.com/office/drawing/2014/main" id="{92FCF16D-DAF0-568D-3947-3B617C0826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257431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8" name="Straight Connector 277">
                        <a:extLst>
                          <a:ext uri="{FF2B5EF4-FFF2-40B4-BE49-F238E27FC236}">
                            <a16:creationId xmlns:a16="http://schemas.microsoft.com/office/drawing/2014/main" id="{8A578D7B-5CE4-43D0-4714-DBEDBA059A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352025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B0441D34-71AF-264C-91EA-263517B7D80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441363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A951115B-48F6-4F32-E305-D7A857EDB0E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541210" y="3178433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1" name="Straight Connector 280">
                        <a:extLst>
                          <a:ext uri="{FF2B5EF4-FFF2-40B4-BE49-F238E27FC236}">
                            <a16:creationId xmlns:a16="http://schemas.microsoft.com/office/drawing/2014/main" id="{600131C9-F9B2-A77B-D0D3-ADDE2368AE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635804" y="3178432"/>
                        <a:ext cx="0" cy="182880"/>
                      </a:xfrm>
                      <a:prstGeom prst="line">
                        <a:avLst/>
                      </a:prstGeom>
                      <a:ln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Straight Connector 281">
                        <a:extLst>
                          <a:ext uri="{FF2B5EF4-FFF2-40B4-BE49-F238E27FC236}">
                            <a16:creationId xmlns:a16="http://schemas.microsoft.com/office/drawing/2014/main" id="{8D78BF09-4E0D-B8D1-F56F-8B1869F4D7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725144" y="3178432"/>
                        <a:ext cx="0" cy="182880"/>
                      </a:xfrm>
                      <a:prstGeom prst="line">
                        <a:avLst/>
                      </a:prstGeom>
                      <a:ln w="28575">
                        <a:solidFill>
                          <a:srgbClr val="DC6A68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3" name="Straight Connector 282">
                        <a:extLst>
                          <a:ext uri="{FF2B5EF4-FFF2-40B4-BE49-F238E27FC236}">
                            <a16:creationId xmlns:a16="http://schemas.microsoft.com/office/drawing/2014/main" id="{07BD6AFF-DA2E-A245-E566-16C14004658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8824991" y="3178432"/>
                        <a:ext cx="0" cy="182880"/>
                      </a:xfrm>
                      <a:prstGeom prst="line">
                        <a:avLst/>
                      </a:prstGeom>
                      <a:ln w="19050">
                        <a:solidFill>
                          <a:srgbClr val="DFDBC3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:a16="http://schemas.microsoft.com/office/drawing/2014/main" id="{0032C031-5260-5D2B-155D-5A994E9DB13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37473" y="2656829"/>
                      <a:ext cx="1182561" cy="1782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9" name="Straight Connector 258">
                      <a:extLst>
                        <a:ext uri="{FF2B5EF4-FFF2-40B4-BE49-F238E27FC236}">
                          <a16:creationId xmlns:a16="http://schemas.microsoft.com/office/drawing/2014/main" id="{C00C2E18-D151-BA2B-42AF-0AF32B4A1D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37472" y="2837063"/>
                      <a:ext cx="1182561" cy="1782"/>
                    </a:xfrm>
                    <a:prstGeom prst="line">
                      <a:avLst/>
                    </a:prstGeom>
                    <a:ln>
                      <a:solidFill>
                        <a:srgbClr val="DFDBC3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286" name="Straight Arrow Connector 285">
                  <a:extLst>
                    <a:ext uri="{FF2B5EF4-FFF2-40B4-BE49-F238E27FC236}">
                      <a16:creationId xmlns:a16="http://schemas.microsoft.com/office/drawing/2014/main" id="{E254C116-AE1E-BDBF-90FE-7859D9BB8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0832" y="5043607"/>
                  <a:ext cx="775309" cy="0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Arrow Connector 286">
                  <a:extLst>
                    <a:ext uri="{FF2B5EF4-FFF2-40B4-BE49-F238E27FC236}">
                      <a16:creationId xmlns:a16="http://schemas.microsoft.com/office/drawing/2014/main" id="{CF4AF88E-BA28-DF6D-BAA9-AB6F288C2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80832" y="5581706"/>
                  <a:ext cx="787665" cy="0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92" name="Graphic 291" descr="Covid-19 outline">
                  <a:extLst>
                    <a:ext uri="{FF2B5EF4-FFF2-40B4-BE49-F238E27FC236}">
                      <a16:creationId xmlns:a16="http://schemas.microsoft.com/office/drawing/2014/main" id="{1DD85941-7912-CB61-6A37-91A61D185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36156" y="5380543"/>
                  <a:ext cx="450422" cy="450422"/>
                </a:xfrm>
                <a:prstGeom prst="rect">
                  <a:avLst/>
                </a:prstGeom>
              </p:spPr>
            </p:pic>
            <p:pic>
              <p:nvPicPr>
                <p:cNvPr id="293" name="Graphic 292" descr="Germ outline">
                  <a:extLst>
                    <a:ext uri="{FF2B5EF4-FFF2-40B4-BE49-F238E27FC236}">
                      <a16:creationId xmlns:a16="http://schemas.microsoft.com/office/drawing/2014/main" id="{D9A02D7C-2B02-6596-36F0-82F4CC2BD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85734" y="4958148"/>
                  <a:ext cx="450422" cy="450422"/>
                </a:xfrm>
                <a:prstGeom prst="rect">
                  <a:avLst/>
                </a:prstGeom>
              </p:spPr>
            </p:pic>
            <p:pic>
              <p:nvPicPr>
                <p:cNvPr id="294" name="Graphic 293" descr="Brain in head outline">
                  <a:extLst>
                    <a:ext uri="{FF2B5EF4-FFF2-40B4-BE49-F238E27FC236}">
                      <a16:creationId xmlns:a16="http://schemas.microsoft.com/office/drawing/2014/main" id="{D01A226F-6854-6282-EB5B-79830418A1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85734" y="5351653"/>
                  <a:ext cx="450422" cy="450422"/>
                </a:xfrm>
                <a:prstGeom prst="rect">
                  <a:avLst/>
                </a:prstGeom>
              </p:spPr>
            </p:pic>
            <p:pic>
              <p:nvPicPr>
                <p:cNvPr id="295" name="Graphic 294" descr="Heart organ outline">
                  <a:extLst>
                    <a:ext uri="{FF2B5EF4-FFF2-40B4-BE49-F238E27FC236}">
                      <a16:creationId xmlns:a16="http://schemas.microsoft.com/office/drawing/2014/main" id="{BDC0B2FB-9307-2760-7D09-AE03F5C3D7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5">
                  <a:extLst>
                    <a:ext uri="{96DAC541-7B7A-43D3-8B79-37D633B846F1}">
                      <asvg:svgBlip xmlns:asvg="http://schemas.microsoft.com/office/drawing/2016/SVG/main" r:embed="rId5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36156" y="4949668"/>
                  <a:ext cx="450422" cy="450422"/>
                </a:xfrm>
                <a:prstGeom prst="rect">
                  <a:avLst/>
                </a:prstGeom>
              </p:spPr>
            </p:pic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86C2F0E4-6415-B5D5-42BA-07058C90FF1B}"/>
                    </a:ext>
                  </a:extLst>
                </p:cNvPr>
                <p:cNvSpPr txBox="1"/>
                <p:nvPr/>
              </p:nvSpPr>
              <p:spPr>
                <a:xfrm>
                  <a:off x="11009105" y="4636280"/>
                  <a:ext cx="69602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Disease</a:t>
                  </a:r>
                </a:p>
              </p:txBody>
            </p:sp>
            <p:cxnSp>
              <p:nvCxnSpPr>
                <p:cNvPr id="297" name="Straight Arrow Connector 296">
                  <a:extLst>
                    <a:ext uri="{FF2B5EF4-FFF2-40B4-BE49-F238E27FC236}">
                      <a16:creationId xmlns:a16="http://schemas.microsoft.com/office/drawing/2014/main" id="{1B76386D-B566-DAAA-8D2E-D9D1447C0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8817" y="5602648"/>
                  <a:ext cx="1226347" cy="251239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8F152DA6-7449-D1E0-B1F8-3DFCACD6B8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57158" y="4732456"/>
                  <a:ext cx="1184270" cy="283563"/>
                </a:xfrm>
                <a:prstGeom prst="straightConnector1">
                  <a:avLst/>
                </a:prstGeom>
                <a:ln w="19050" cap="rnd" cmpd="sng">
                  <a:solidFill>
                    <a:schemeClr val="tx1"/>
                  </a:solidFill>
                  <a:round/>
                  <a:tailEnd type="triangle" w="med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23C15E99-27AA-5942-16D8-71B32AD0DE70}"/>
                    </a:ext>
                  </a:extLst>
                </p:cNvPr>
                <p:cNvSpPr txBox="1"/>
                <p:nvPr/>
              </p:nvSpPr>
              <p:spPr>
                <a:xfrm>
                  <a:off x="9557321" y="5157145"/>
                  <a:ext cx="99257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i="1" dirty="0">
                      <a:solidFill>
                        <a:schemeClr val="bg2">
                          <a:lumMod val="9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Confounders</a:t>
                  </a:r>
                </a:p>
              </p:txBody>
            </p:sp>
            <p:cxnSp>
              <p:nvCxnSpPr>
                <p:cNvPr id="446" name="Straight Arrow Connector 445">
                  <a:extLst>
                    <a:ext uri="{FF2B5EF4-FFF2-40B4-BE49-F238E27FC236}">
                      <a16:creationId xmlns:a16="http://schemas.microsoft.com/office/drawing/2014/main" id="{FA59F32B-7ED6-C816-5170-8E8D9E1CE548}"/>
                    </a:ext>
                  </a:extLst>
                </p:cNvPr>
                <p:cNvCxnSpPr>
                  <a:cxnSpLocks/>
                  <a:stCxn id="445" idx="2"/>
                </p:cNvCxnSpPr>
                <p:nvPr/>
              </p:nvCxnSpPr>
              <p:spPr>
                <a:xfrm>
                  <a:off x="10053611" y="5418755"/>
                  <a:ext cx="0" cy="155021"/>
                </a:xfrm>
                <a:prstGeom prst="straightConnector1">
                  <a:avLst/>
                </a:prstGeom>
                <a:ln w="19050" cap="rnd" cmpd="sng">
                  <a:solidFill>
                    <a:schemeClr val="bg2">
                      <a:lumMod val="90000"/>
                    </a:schemeClr>
                  </a:solidFill>
                  <a:round/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Straight Arrow Connector 451">
                  <a:extLst>
                    <a:ext uri="{FF2B5EF4-FFF2-40B4-BE49-F238E27FC236}">
                      <a16:creationId xmlns:a16="http://schemas.microsoft.com/office/drawing/2014/main" id="{2CAACC7F-7B60-D178-AE38-575189D43F47}"/>
                    </a:ext>
                  </a:extLst>
                </p:cNvPr>
                <p:cNvCxnSpPr>
                  <a:cxnSpLocks/>
                  <a:stCxn id="445" idx="0"/>
                </p:cNvCxnSpPr>
                <p:nvPr/>
              </p:nvCxnSpPr>
              <p:spPr>
                <a:xfrm flipH="1" flipV="1">
                  <a:off x="10052267" y="5008286"/>
                  <a:ext cx="1344" cy="148859"/>
                </a:xfrm>
                <a:prstGeom prst="straightConnector1">
                  <a:avLst/>
                </a:prstGeom>
                <a:ln w="19050" cap="rnd" cmpd="sng">
                  <a:solidFill>
                    <a:schemeClr val="bg2">
                      <a:lumMod val="90000"/>
                    </a:schemeClr>
                  </a:solidFill>
                  <a:round/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Straight Arrow Connector 454">
                  <a:extLst>
                    <a:ext uri="{FF2B5EF4-FFF2-40B4-BE49-F238E27FC236}">
                      <a16:creationId xmlns:a16="http://schemas.microsoft.com/office/drawing/2014/main" id="{51EE0BC6-D3C9-F38A-D0AC-203D2379FBBF}"/>
                    </a:ext>
                  </a:extLst>
                </p:cNvPr>
                <p:cNvCxnSpPr>
                  <a:cxnSpLocks/>
                  <a:stCxn id="445" idx="3"/>
                </p:cNvCxnSpPr>
                <p:nvPr/>
              </p:nvCxnSpPr>
              <p:spPr>
                <a:xfrm>
                  <a:off x="10549900" y="5287950"/>
                  <a:ext cx="152487" cy="0"/>
                </a:xfrm>
                <a:prstGeom prst="straightConnector1">
                  <a:avLst/>
                </a:prstGeom>
                <a:ln w="19050" cap="rnd" cmpd="sng">
                  <a:solidFill>
                    <a:schemeClr val="bg2">
                      <a:lumMod val="90000"/>
                    </a:schemeClr>
                  </a:solidFill>
                  <a:round/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9" name="Straight Arrow Connector 458">
                  <a:extLst>
                    <a:ext uri="{FF2B5EF4-FFF2-40B4-BE49-F238E27FC236}">
                      <a16:creationId xmlns:a16="http://schemas.microsoft.com/office/drawing/2014/main" id="{2CB84A16-5A84-573C-A20B-001FB699B0EF}"/>
                    </a:ext>
                  </a:extLst>
                </p:cNvPr>
                <p:cNvCxnSpPr>
                  <a:cxnSpLocks/>
                  <a:stCxn id="445" idx="1"/>
                  <a:endCxn id="217" idx="1"/>
                </p:cNvCxnSpPr>
                <p:nvPr/>
              </p:nvCxnSpPr>
              <p:spPr>
                <a:xfrm flipH="1" flipV="1">
                  <a:off x="9399637" y="5286232"/>
                  <a:ext cx="157684" cy="1718"/>
                </a:xfrm>
                <a:prstGeom prst="straightConnector1">
                  <a:avLst/>
                </a:prstGeom>
                <a:ln w="19050" cap="rnd" cmpd="sng">
                  <a:solidFill>
                    <a:schemeClr val="bg2">
                      <a:lumMod val="90000"/>
                    </a:schemeClr>
                  </a:solidFill>
                  <a:round/>
                  <a:tailEnd type="triangle" w="sm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0" name="Rounded Rectangle 479">
                <a:extLst>
                  <a:ext uri="{FF2B5EF4-FFF2-40B4-BE49-F238E27FC236}">
                    <a16:creationId xmlns:a16="http://schemas.microsoft.com/office/drawing/2014/main" id="{55F79E84-5088-0137-415C-1F80EB8CD3C4}"/>
                  </a:ext>
                </a:extLst>
              </p:cNvPr>
              <p:cNvSpPr/>
              <p:nvPr/>
            </p:nvSpPr>
            <p:spPr>
              <a:xfrm>
                <a:off x="7768312" y="4966085"/>
                <a:ext cx="487740" cy="162615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/>
                  <a:t>pQTLs</a:t>
                </a:r>
              </a:p>
            </p:txBody>
          </p:sp>
          <p:sp>
            <p:nvSpPr>
              <p:cNvPr id="484" name="Rounded Rectangle 483">
                <a:extLst>
                  <a:ext uri="{FF2B5EF4-FFF2-40B4-BE49-F238E27FC236}">
                    <a16:creationId xmlns:a16="http://schemas.microsoft.com/office/drawing/2014/main" id="{7EAB2AFE-766B-F678-1774-7B8ABEC06AB6}"/>
                  </a:ext>
                </a:extLst>
              </p:cNvPr>
              <p:cNvSpPr/>
              <p:nvPr/>
            </p:nvSpPr>
            <p:spPr>
              <a:xfrm>
                <a:off x="7780828" y="5500398"/>
                <a:ext cx="487740" cy="162615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1100" dirty="0"/>
                  <a:t>eQTLs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796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33F3-C3B0-A552-A97E-7F7727308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40704-2276-AA2D-2DA1-1F28C0A1F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Searching for disease-associated druggable genes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253DF54-5508-803F-781D-190E6312F5D8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0C7E4F-5CD6-2A68-05CB-8EE5F72C110A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90D546-4D98-612B-ACF5-91602C099099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11844D-F5CD-AFF7-5770-16EF9AC907B7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8E1C1-A82B-97CE-06A0-004B4E97D8AE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3681F-4AFF-51E5-4729-1E4DAD7CBA05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08E8A6-99CE-5E0E-D576-1C1137822FE5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8FC918-89D0-4015-2FA3-6E9684312EFE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DEC7C9-60EA-F4E4-F0F4-F18EBCC629BC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399B779-7130-9CD4-0D19-57CC44B7245C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17481A-06D4-2941-E367-DD1971E682B4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5F42C5-2436-C1BB-8DE0-9339428B0D4D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B12B30-D98E-5D8C-22D1-4CD7972BDB35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21F20E-9089-94DF-F9BE-0E8B75B5EE8B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2E5299-4E35-4F83-AF4D-35DA1804C68F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Date Placeholder 194">
            <a:extLst>
              <a:ext uri="{FF2B5EF4-FFF2-40B4-BE49-F238E27FC236}">
                <a16:creationId xmlns:a16="http://schemas.microsoft.com/office/drawing/2014/main" id="{FAD245E7-BB2A-E8E6-4ECB-5DDB6690E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5FF7-A4EE-D242-811A-6D241A9B986E}" type="datetime1">
              <a:rPr lang="en-US" smtClean="0"/>
              <a:t>10/2/24</a:t>
            </a:fld>
            <a:endParaRPr lang="en-US"/>
          </a:p>
        </p:txBody>
      </p:sp>
      <p:sp>
        <p:nvSpPr>
          <p:cNvPr id="196" name="Footer Placeholder 195">
            <a:extLst>
              <a:ext uri="{FF2B5EF4-FFF2-40B4-BE49-F238E27FC236}">
                <a16:creationId xmlns:a16="http://schemas.microsoft.com/office/drawing/2014/main" id="{977928CE-3D58-4AB7-67F4-73108A4CE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08921F7B-5E78-35A9-24DC-72402BB5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253331"/>
            <a:ext cx="6495585" cy="4351338"/>
          </a:xfrm>
        </p:spPr>
        <p:txBody>
          <a:bodyPr>
            <a:normAutofit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Summary statistics from disease GWAS</a:t>
            </a:r>
          </a:p>
          <a:p>
            <a:pPr lvl="1"/>
            <a:r>
              <a:rPr lang="en-US" sz="2000" dirty="0"/>
              <a:t>List of genes encoding druggable protein targets</a:t>
            </a:r>
            <a:r>
              <a:rPr lang="en-US" sz="2400" dirty="0"/>
              <a:t> </a:t>
            </a:r>
          </a:p>
          <a:p>
            <a:pPr lvl="2"/>
            <a:r>
              <a:rPr lang="en-US" sz="2000" dirty="0"/>
              <a:t>3,369 total; 1.3K high within binding affinity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23EDD08-FE14-F63F-EF9F-1DB21C4F0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499802"/>
              </p:ext>
            </p:extLst>
          </p:nvPr>
        </p:nvGraphicFramePr>
        <p:xfrm>
          <a:off x="210451" y="3051615"/>
          <a:ext cx="69445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643">
                  <a:extLst>
                    <a:ext uri="{9D8B030D-6E8A-4147-A177-3AD203B41FA5}">
                      <a16:colId xmlns:a16="http://schemas.microsoft.com/office/drawing/2014/main" val="1475163100"/>
                    </a:ext>
                  </a:extLst>
                </a:gridCol>
                <a:gridCol w="1233889">
                  <a:extLst>
                    <a:ext uri="{9D8B030D-6E8A-4147-A177-3AD203B41FA5}">
                      <a16:colId xmlns:a16="http://schemas.microsoft.com/office/drawing/2014/main" val="988076263"/>
                    </a:ext>
                  </a:extLst>
                </a:gridCol>
                <a:gridCol w="1696598">
                  <a:extLst>
                    <a:ext uri="{9D8B030D-6E8A-4147-A177-3AD203B41FA5}">
                      <a16:colId xmlns:a16="http://schemas.microsoft.com/office/drawing/2014/main" val="2691917445"/>
                    </a:ext>
                  </a:extLst>
                </a:gridCol>
                <a:gridCol w="727113">
                  <a:extLst>
                    <a:ext uri="{9D8B030D-6E8A-4147-A177-3AD203B41FA5}">
                      <a16:colId xmlns:a16="http://schemas.microsoft.com/office/drawing/2014/main" val="1857093156"/>
                    </a:ext>
                  </a:extLst>
                </a:gridCol>
                <a:gridCol w="1672327">
                  <a:extLst>
                    <a:ext uri="{9D8B030D-6E8A-4147-A177-3AD203B41FA5}">
                      <a16:colId xmlns:a16="http://schemas.microsoft.com/office/drawing/2014/main" val="3722081762"/>
                    </a:ext>
                  </a:extLst>
                </a:gridCol>
                <a:gridCol w="1136930">
                  <a:extLst>
                    <a:ext uri="{9D8B030D-6E8A-4147-A177-3AD203B41FA5}">
                      <a16:colId xmlns:a16="http://schemas.microsoft.com/office/drawing/2014/main" val="519346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GWAS samples sizes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73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Alzheimer’s disease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ALS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Schizophrenia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Type 2 diabetes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47910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Population</a:t>
                      </a:r>
                    </a:p>
                  </a:txBody>
                  <a:tcPr vert="vert27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African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129K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4239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E. Asian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247K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33564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European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480K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139K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400K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752K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0276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Hispanic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913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S. Asian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42K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7866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B5D2DB17-7E55-03D5-456C-78CD177F6C4A}"/>
              </a:ext>
            </a:extLst>
          </p:cNvPr>
          <p:cNvSpPr txBox="1"/>
          <p:nvPr/>
        </p:nvSpPr>
        <p:spPr>
          <a:xfrm>
            <a:off x="332674" y="5973176"/>
            <a:ext cx="5979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Many  traits not studied using GWAS in non-European populations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DA1EFB-A225-8CFD-A417-66CDD56ADAB3}"/>
              </a:ext>
            </a:extLst>
          </p:cNvPr>
          <p:cNvSpPr txBox="1"/>
          <p:nvPr/>
        </p:nvSpPr>
        <p:spPr>
          <a:xfrm>
            <a:off x="8297475" y="1890317"/>
            <a:ext cx="3607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Summary GWAS data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46C623A3-722D-CB97-7565-79A7D857D0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3568545"/>
                  </p:ext>
                </p:extLst>
              </p:nvPr>
            </p:nvGraphicFramePr>
            <p:xfrm>
              <a:off x="8509300" y="2417176"/>
              <a:ext cx="3072124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384">
                      <a:extLst>
                        <a:ext uri="{9D8B030D-6E8A-4147-A177-3AD203B41FA5}">
                          <a16:colId xmlns:a16="http://schemas.microsoft.com/office/drawing/2014/main" val="2165234435"/>
                        </a:ext>
                      </a:extLst>
                    </a:gridCol>
                    <a:gridCol w="1058108">
                      <a:extLst>
                        <a:ext uri="{9D8B030D-6E8A-4147-A177-3AD203B41FA5}">
                          <a16:colId xmlns:a16="http://schemas.microsoft.com/office/drawing/2014/main" val="3408227395"/>
                        </a:ext>
                      </a:extLst>
                    </a:gridCol>
                    <a:gridCol w="834632">
                      <a:extLst>
                        <a:ext uri="{9D8B030D-6E8A-4147-A177-3AD203B41FA5}">
                          <a16:colId xmlns:a16="http://schemas.microsoft.com/office/drawing/2014/main" val="33524005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SNP ID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Z statistic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Effect allele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78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rs1579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1.20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1524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rs0871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1.51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775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11951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rs0912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-0.8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2928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46C623A3-722D-CB97-7565-79A7D857D0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63568545"/>
                  </p:ext>
                </p:extLst>
              </p:nvPr>
            </p:nvGraphicFramePr>
            <p:xfrm>
              <a:off x="8509300" y="2417176"/>
              <a:ext cx="3072124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79384">
                      <a:extLst>
                        <a:ext uri="{9D8B030D-6E8A-4147-A177-3AD203B41FA5}">
                          <a16:colId xmlns:a16="http://schemas.microsoft.com/office/drawing/2014/main" val="2165234435"/>
                        </a:ext>
                      </a:extLst>
                    </a:gridCol>
                    <a:gridCol w="1058108">
                      <a:extLst>
                        <a:ext uri="{9D8B030D-6E8A-4147-A177-3AD203B41FA5}">
                          <a16:colId xmlns:a16="http://schemas.microsoft.com/office/drawing/2014/main" val="3408227395"/>
                        </a:ext>
                      </a:extLst>
                    </a:gridCol>
                    <a:gridCol w="834632">
                      <a:extLst>
                        <a:ext uri="{9D8B030D-6E8A-4147-A177-3AD203B41FA5}">
                          <a16:colId xmlns:a16="http://schemas.microsoft.com/office/drawing/2014/main" val="3352400514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SNP ID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Z statistic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Effect allele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5178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rs1579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1.20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01524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rs0871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1.51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C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07751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75" t="-370000" r="-16129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3253" t="-370000" r="-80723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8182" t="-370000" r="-1515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9511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rs0912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-0.8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tx1"/>
                              </a:solidFill>
                            </a:rPr>
                            <a:t>G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62928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F33C8D5B-3E6B-65D1-85A8-B9484D14A748}"/>
              </a:ext>
            </a:extLst>
          </p:cNvPr>
          <p:cNvSpPr txBox="1"/>
          <p:nvPr/>
        </p:nvSpPr>
        <p:spPr>
          <a:xfrm>
            <a:off x="8497743" y="4567574"/>
            <a:ext cx="36942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i="1" dirty="0"/>
              <a:t>Millions of available SNPs</a:t>
            </a:r>
          </a:p>
          <a:p>
            <a:pPr marL="285750" indent="-285750">
              <a:buFontTx/>
              <a:buChar char="-"/>
            </a:pPr>
            <a:r>
              <a:rPr lang="en-US" sz="1600" i="1" dirty="0"/>
              <a:t>Neighboring SNPs are correlated</a:t>
            </a:r>
          </a:p>
          <a:p>
            <a:pPr marL="742950" lvl="1" indent="-285750">
              <a:buFontTx/>
              <a:buChar char="-"/>
            </a:pPr>
            <a:r>
              <a:rPr lang="en-US" sz="1600" i="1" dirty="0"/>
              <a:t>Estimated using 1kg Phase 3</a:t>
            </a:r>
          </a:p>
          <a:p>
            <a:pPr marL="285750" indent="-285750">
              <a:buFontTx/>
              <a:buChar char="-"/>
            </a:pP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945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5F131-B94B-CE39-0909-BE3EF7794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7287-A646-DCE7-FA6E-2D62152F3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Autofit/>
          </a:bodyPr>
          <a:lstStyle/>
          <a:p>
            <a:r>
              <a:rPr lang="en-US" sz="3200" dirty="0"/>
              <a:t>Detecting novel neuropsychiatric genes in Europeans</a:t>
            </a:r>
            <a:endParaRPr lang="en-US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636B8BB-106B-23D9-02D6-B2A83C6F692D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2E0F19C-ADAA-76E3-0F18-CD1EF2F0233D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06A506-BDAE-EF71-691F-D8F46E0AABF4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336B88-0D5F-3F5D-D44E-6FC1BE58B4D2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F91FC-7B21-1ED3-8713-4F00243ADD57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165B6-2F33-9E20-E6DC-F149E0C402E7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22791E-4EF2-93CE-2FAB-70C4421AA9D5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DADC103-2414-11E6-7CD4-8E7BB4C27061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522D5B2-5FAA-1A5B-7228-4EE4C35465D5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8F088C-E40C-EA8E-66C9-5F940B23F612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6A7EB79-DF59-DFFA-6472-58EADC9B476C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2904A5-C681-1D79-4617-1E1D7C4E95D0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BAC73-4084-7E45-3F6C-18D31E675F81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43C4C64-F390-B70B-C7EC-9ABE617224E8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BB18004-9EA1-508B-17CC-6900ADF51408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C400EC-8BB0-C201-9AD9-31D9EAF76C8F}"/>
              </a:ext>
            </a:extLst>
          </p:cNvPr>
          <p:cNvGrpSpPr/>
          <p:nvPr/>
        </p:nvGrpSpPr>
        <p:grpSpPr>
          <a:xfrm>
            <a:off x="896067" y="1277135"/>
            <a:ext cx="10082028" cy="1448072"/>
            <a:chOff x="896067" y="1277135"/>
            <a:chExt cx="10082028" cy="14480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77447E-7A24-2312-DB98-FE9D6CE673D4}"/>
                </a:ext>
              </a:extLst>
            </p:cNvPr>
            <p:cNvGrpSpPr/>
            <p:nvPr/>
          </p:nvGrpSpPr>
          <p:grpSpPr>
            <a:xfrm>
              <a:off x="896067" y="1277135"/>
              <a:ext cx="10082028" cy="1448072"/>
              <a:chOff x="896067" y="1277135"/>
              <a:chExt cx="10082028" cy="1448072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CB79E92-BAFF-3C8A-5178-DE1CA4798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81" t="-1" b="25681"/>
              <a:stretch/>
            </p:blipFill>
            <p:spPr>
              <a:xfrm>
                <a:off x="896067" y="1277135"/>
                <a:ext cx="10082028" cy="1448072"/>
              </a:xfrm>
              <a:prstGeom prst="rect">
                <a:avLst/>
              </a:prstGeom>
            </p:spPr>
          </p:pic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79095985-BC8A-BE4E-0DA4-135069238D2B}"/>
                  </a:ext>
                </a:extLst>
              </p:cNvPr>
              <p:cNvSpPr/>
              <p:nvPr/>
            </p:nvSpPr>
            <p:spPr>
              <a:xfrm>
                <a:off x="10502386" y="1431594"/>
                <a:ext cx="319058" cy="5484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18</a:t>
                </a:r>
              </a:p>
            </p:txBody>
          </p:sp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863D8EF-ED09-5C5D-5F6E-8E386AAC3F8F}"/>
                </a:ext>
              </a:extLst>
            </p:cNvPr>
            <p:cNvSpPr/>
            <p:nvPr/>
          </p:nvSpPr>
          <p:spPr>
            <a:xfrm>
              <a:off x="1293240" y="1431594"/>
              <a:ext cx="2174815" cy="290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Alzheimer’s disease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068C74-B8BD-2918-CC7C-123FB6C3627C}"/>
              </a:ext>
            </a:extLst>
          </p:cNvPr>
          <p:cNvGrpSpPr/>
          <p:nvPr/>
        </p:nvGrpSpPr>
        <p:grpSpPr>
          <a:xfrm>
            <a:off x="355157" y="2439417"/>
            <a:ext cx="10617275" cy="2226892"/>
            <a:chOff x="355157" y="2439417"/>
            <a:chExt cx="10617275" cy="222689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AD52A1-8160-9611-20A4-B67CE34636F4}"/>
                </a:ext>
              </a:extLst>
            </p:cNvPr>
            <p:cNvSpPr txBox="1"/>
            <p:nvPr/>
          </p:nvSpPr>
          <p:spPr>
            <a:xfrm rot="16200000">
              <a:off x="-481290" y="3275864"/>
              <a:ext cx="222689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-log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gene P-value </a:t>
              </a:r>
            </a:p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(Bonferroni)</a:t>
              </a:r>
              <a:endParaRPr lang="en-US" sz="20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4D79AD9-CD9A-60FC-C6A4-5B076278D14A}"/>
                </a:ext>
              </a:extLst>
            </p:cNvPr>
            <p:cNvGrpSpPr/>
            <p:nvPr/>
          </p:nvGrpSpPr>
          <p:grpSpPr>
            <a:xfrm>
              <a:off x="922244" y="2835663"/>
              <a:ext cx="10050188" cy="1433101"/>
              <a:chOff x="922244" y="2835663"/>
              <a:chExt cx="10050188" cy="143310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32FDABB-4E8E-34F7-83EA-C8C45BE5AC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88" t="1" b="26449"/>
              <a:stretch/>
            </p:blipFill>
            <p:spPr>
              <a:xfrm>
                <a:off x="922244" y="2835663"/>
                <a:ext cx="10050188" cy="1433101"/>
              </a:xfrm>
              <a:prstGeom prst="rect">
                <a:avLst/>
              </a:prstGeom>
            </p:spPr>
          </p:pic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E872C110-3427-1068-6EFF-F25265708746}"/>
                  </a:ext>
                </a:extLst>
              </p:cNvPr>
              <p:cNvSpPr/>
              <p:nvPr/>
            </p:nvSpPr>
            <p:spPr>
              <a:xfrm>
                <a:off x="10502386" y="2973738"/>
                <a:ext cx="319058" cy="5484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28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719269-51F8-2F6D-A5B3-64416DCCB940}"/>
                </a:ext>
              </a:extLst>
            </p:cNvPr>
            <p:cNvSpPr txBox="1"/>
            <p:nvPr/>
          </p:nvSpPr>
          <p:spPr>
            <a:xfrm>
              <a:off x="7565435" y="2538064"/>
              <a:ext cx="232166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>
                      <a:lumMod val="75000"/>
                    </a:schemeClr>
                  </a:solidFill>
                </a:rPr>
                <a:t>Novel druggable gene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+ In a novel locus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C7C7EB8B-9FC8-F859-49BE-B970FE626504}"/>
                </a:ext>
              </a:extLst>
            </p:cNvPr>
            <p:cNvSpPr/>
            <p:nvPr/>
          </p:nvSpPr>
          <p:spPr>
            <a:xfrm>
              <a:off x="1293241" y="2990122"/>
              <a:ext cx="671484" cy="2844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7E2E5B8-69CE-672F-5B62-C2E3065D77E2}"/>
              </a:ext>
            </a:extLst>
          </p:cNvPr>
          <p:cNvGrpSpPr/>
          <p:nvPr/>
        </p:nvGrpSpPr>
        <p:grpSpPr>
          <a:xfrm>
            <a:off x="909155" y="4393905"/>
            <a:ext cx="10076365" cy="1948462"/>
            <a:chOff x="909155" y="4393905"/>
            <a:chExt cx="10076365" cy="194846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3A0292-D8FA-F327-4569-2E5822E1BA46}"/>
                </a:ext>
              </a:extLst>
            </p:cNvPr>
            <p:cNvGrpSpPr/>
            <p:nvPr/>
          </p:nvGrpSpPr>
          <p:grpSpPr>
            <a:xfrm>
              <a:off x="909155" y="4393905"/>
              <a:ext cx="10076365" cy="1948462"/>
              <a:chOff x="909155" y="4393905"/>
              <a:chExt cx="10076365" cy="194846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D4953A-247F-5BD8-6448-F08158B7A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35"/>
              <a:stretch/>
            </p:blipFill>
            <p:spPr>
              <a:xfrm>
                <a:off x="909155" y="4393905"/>
                <a:ext cx="10076365" cy="1948462"/>
              </a:xfrm>
              <a:prstGeom prst="rect">
                <a:avLst/>
              </a:prstGeom>
            </p:spPr>
          </p:pic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61E9AE4F-871F-1298-FB15-C05EFBED67BE}"/>
                  </a:ext>
                </a:extLst>
              </p:cNvPr>
              <p:cNvSpPr/>
              <p:nvPr/>
            </p:nvSpPr>
            <p:spPr>
              <a:xfrm>
                <a:off x="10434811" y="4533773"/>
                <a:ext cx="398791" cy="54848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>
                    <a:solidFill>
                      <a:schemeClr val="accent4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218</a:t>
                </a:r>
              </a:p>
              <a:p>
                <a:pPr algn="ctr"/>
                <a:r>
                  <a:rPr lang="en-US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83</a:t>
                </a:r>
              </a:p>
            </p:txBody>
          </p:sp>
        </p:grp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B1CD9E11-E538-E455-856A-51E19062EB14}"/>
                </a:ext>
              </a:extLst>
            </p:cNvPr>
            <p:cNvSpPr/>
            <p:nvPr/>
          </p:nvSpPr>
          <p:spPr>
            <a:xfrm>
              <a:off x="1293239" y="4541973"/>
              <a:ext cx="2174815" cy="290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Schizophrenia</a:t>
              </a:r>
            </a:p>
          </p:txBody>
        </p:sp>
      </p:grp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79FE1DAA-3B3A-F3CC-67CD-D0E9CD607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ED743-F3C6-9F40-9F60-106B1C1F67BB}" type="datetime1">
              <a:rPr lang="en-US" smtClean="0"/>
              <a:t>10/2/24</a:t>
            </a:fld>
            <a:endParaRPr lang="en-US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CE4EC605-43A1-E9C1-C041-A82503FBC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A1EA203A-D55F-2761-7C72-92D697F7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2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915AB-8C4B-5EA2-F785-C13525C4F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82378-6C95-A608-0419-F5960E098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Replicating novel druggable neuropsychiatric genes</a:t>
            </a:r>
            <a:br>
              <a:rPr lang="en-US" dirty="0"/>
            </a:br>
            <a:r>
              <a:rPr lang="en-US" sz="1800" dirty="0"/>
              <a:t>(Fine-mapping with </a:t>
            </a:r>
            <a:r>
              <a:rPr lang="en-US" sz="1800" dirty="0" err="1"/>
              <a:t>SuSiE</a:t>
            </a:r>
            <a:r>
              <a:rPr lang="en-US" sz="1800" baseline="30000" dirty="0" err="1"/>
              <a:t>a</a:t>
            </a:r>
            <a:r>
              <a:rPr lang="en-US" sz="1800" dirty="0"/>
              <a:t>; </a:t>
            </a:r>
            <a:r>
              <a:rPr lang="en-US" sz="2000" b="1" dirty="0">
                <a:solidFill>
                  <a:srgbClr val="FFFF00"/>
                </a:solidFill>
              </a:rPr>
              <a:t>PIP&gt;0.9 </a:t>
            </a:r>
            <a:r>
              <a:rPr lang="en-US" sz="2000" b="1" dirty="0">
                <a:solidFill>
                  <a:srgbClr val="FFFF00"/>
                </a:solidFill>
                <a:sym typeface="Wingdings" pitchFamily="2" charset="2"/>
              </a:rPr>
              <a:t> replicated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580E7C8-912F-5540-5B84-6E9A968D4C4F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C1707A-ECFD-B711-52D4-3DFD92416C34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CF57C1-E886-BCD2-826D-DD5D00E74EB2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F4F2C-CB0A-59AB-E041-82DC47687C38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8B573-9EC4-534C-0DB9-63A842ACE9A2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C1DD4A-9359-7C5A-D54C-473037A5023D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2DBC516-A0EE-0899-B67B-FF3D581F0082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5624F0-F00F-0B6B-C52D-6A269B28AADA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629DDB-E1A0-C26E-F59A-837FEC9A13A3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320976-736A-96A1-E60D-5BED6B431CC5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AF7D4F-DE41-F521-BD4E-084772290CDB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71B99D-D250-2F05-8435-BEC7754A75C2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F3133-BA0E-58DB-EA98-C5CC8B37ED2B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5CBB44-67D0-D2C5-5A72-CB3AD72F8AA5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F094F0-0F41-B633-FC85-F0AFDAFE8E70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A diagram of a cell&#10;&#10;Description automatically generated">
            <a:extLst>
              <a:ext uri="{FF2B5EF4-FFF2-40B4-BE49-F238E27FC236}">
                <a16:creationId xmlns:a16="http://schemas.microsoft.com/office/drawing/2014/main" id="{42D11AA8-F1DC-F0B4-C593-C4C070F05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433"/>
          <a:stretch/>
        </p:blipFill>
        <p:spPr>
          <a:xfrm>
            <a:off x="1633328" y="4560042"/>
            <a:ext cx="2489245" cy="1089883"/>
          </a:xfrm>
          <a:prstGeom prst="rect">
            <a:avLst/>
          </a:prstGeom>
        </p:spPr>
      </p:pic>
      <p:pic>
        <p:nvPicPr>
          <p:cNvPr id="48" name="Picture 47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A2E2D35C-1169-C087-A4CD-244366F4D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33"/>
          <a:stretch/>
        </p:blipFill>
        <p:spPr>
          <a:xfrm>
            <a:off x="5192280" y="4574777"/>
            <a:ext cx="2480095" cy="1090835"/>
          </a:xfrm>
          <a:prstGeom prst="rect">
            <a:avLst/>
          </a:prstGeom>
        </p:spPr>
      </p:pic>
      <p:pic>
        <p:nvPicPr>
          <p:cNvPr id="49" name="Picture 48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DCC7C806-68DC-E388-F47F-BA6D206581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033"/>
          <a:stretch/>
        </p:blipFill>
        <p:spPr>
          <a:xfrm>
            <a:off x="8681057" y="4559090"/>
            <a:ext cx="2480095" cy="109083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5B4C0C0-978A-808A-7869-BED65A71D51A}"/>
              </a:ext>
            </a:extLst>
          </p:cNvPr>
          <p:cNvSpPr txBox="1"/>
          <p:nvPr/>
        </p:nvSpPr>
        <p:spPr>
          <a:xfrm>
            <a:off x="0" y="4482155"/>
            <a:ext cx="17038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Brain cell gene expression proportions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ROSMAP</a:t>
            </a:r>
            <a:r>
              <a:rPr lang="en-US" sz="1600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7E35402-19AA-CCD0-DCB7-1D0590E3EDF2}"/>
              </a:ext>
            </a:extLst>
          </p:cNvPr>
          <p:cNvSpPr txBox="1"/>
          <p:nvPr/>
        </p:nvSpPr>
        <p:spPr>
          <a:xfrm>
            <a:off x="9617725" y="5280379"/>
            <a:ext cx="26131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a: 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35853082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b: 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29865057</a:t>
            </a:r>
          </a:p>
          <a:p>
            <a:pPr algn="r"/>
            <a:r>
              <a:rPr lang="en-US" sz="1100" u="sng" dirty="0">
                <a:latin typeface="Arial" panose="020B0604020202020204" pitchFamily="34" charset="0"/>
                <a:cs typeface="Arial" panose="020B0604020202020204" pitchFamily="34" charset="0"/>
              </a:rPr>
              <a:t>Historical associations</a:t>
            </a:r>
          </a:p>
          <a:p>
            <a:pPr algn="r"/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(SYK) Amyloid beta (38712251)</a:t>
            </a:r>
          </a:p>
          <a:p>
            <a:pPr algn="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(GAK) Parkinson’s disease (</a:t>
            </a:r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26601739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r"/>
            <a:r>
              <a:rPr lang="en-US" sz="11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(THRB) Cognition (25644384)</a:t>
            </a:r>
          </a:p>
        </p:txBody>
      </p:sp>
      <p:sp>
        <p:nvSpPr>
          <p:cNvPr id="52" name="Date Placeholder 51">
            <a:extLst>
              <a:ext uri="{FF2B5EF4-FFF2-40B4-BE49-F238E27FC236}">
                <a16:creationId xmlns:a16="http://schemas.microsoft.com/office/drawing/2014/main" id="{FDBC6112-86B3-0DD0-76C5-EFD5DEFB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CF09-EEBC-FC4D-B74F-429A64F4DEC1}" type="datetime1">
              <a:rPr lang="en-US" smtClean="0"/>
              <a:t>10/2/24</a:t>
            </a:fld>
            <a:endParaRPr lang="en-US"/>
          </a:p>
        </p:txBody>
      </p:sp>
      <p:sp>
        <p:nvSpPr>
          <p:cNvPr id="53" name="Footer Placeholder 52">
            <a:extLst>
              <a:ext uri="{FF2B5EF4-FFF2-40B4-BE49-F238E27FC236}">
                <a16:creationId xmlns:a16="http://schemas.microsoft.com/office/drawing/2014/main" id="{2E83788D-BA48-9FC7-FEE6-9F5B048A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297C7924-9684-9C63-BC75-AC0578EB7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08C4BC-0EE4-928E-432D-0E53173D3AD1}"/>
              </a:ext>
            </a:extLst>
          </p:cNvPr>
          <p:cNvGrpSpPr/>
          <p:nvPr/>
        </p:nvGrpSpPr>
        <p:grpSpPr>
          <a:xfrm>
            <a:off x="988074" y="1354157"/>
            <a:ext cx="10979906" cy="3218723"/>
            <a:chOff x="988074" y="1354157"/>
            <a:chExt cx="10979906" cy="321872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C578A7F-6DD4-1773-E075-807740B3D1D9}"/>
                </a:ext>
              </a:extLst>
            </p:cNvPr>
            <p:cNvGrpSpPr/>
            <p:nvPr/>
          </p:nvGrpSpPr>
          <p:grpSpPr>
            <a:xfrm>
              <a:off x="1377897" y="1646535"/>
              <a:ext cx="3208946" cy="2826895"/>
              <a:chOff x="454993" y="7131975"/>
              <a:chExt cx="1645293" cy="1413318"/>
            </a:xfrm>
          </p:grpSpPr>
          <p:pic>
            <p:nvPicPr>
              <p:cNvPr id="43" name="Picture 42" descr="A graph of a number of numbers and a number of numbers&#10;&#10;Description automatically generated with medium confidence">
                <a:extLst>
                  <a:ext uri="{FF2B5EF4-FFF2-40B4-BE49-F238E27FC236}">
                    <a16:creationId xmlns:a16="http://schemas.microsoft.com/office/drawing/2014/main" id="{860B9D53-4E3F-CB34-6729-5FB8E97163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395" t="4978" b="21082"/>
              <a:stretch/>
            </p:blipFill>
            <p:spPr>
              <a:xfrm>
                <a:off x="454993" y="7131975"/>
                <a:ext cx="1645293" cy="1413318"/>
              </a:xfrm>
              <a:prstGeom prst="rect">
                <a:avLst/>
              </a:prstGeom>
            </p:spPr>
          </p:pic>
          <p:pic>
            <p:nvPicPr>
              <p:cNvPr id="44" name="Picture 43" descr="A green rectangle with black lines&#10;&#10;Description automatically generated">
                <a:extLst>
                  <a:ext uri="{FF2B5EF4-FFF2-40B4-BE49-F238E27FC236}">
                    <a16:creationId xmlns:a16="http://schemas.microsoft.com/office/drawing/2014/main" id="{13491369-9244-3E10-EBF9-BFAF485564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354" r="1"/>
              <a:stretch/>
            </p:blipFill>
            <p:spPr>
              <a:xfrm rot="16200000">
                <a:off x="1483950" y="7542934"/>
                <a:ext cx="1002609" cy="210292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5DA0C8E-D58D-63C3-345E-64BBD5A46C58}"/>
                  </a:ext>
                </a:extLst>
              </p:cNvPr>
              <p:cNvSpPr txBox="1"/>
              <p:nvPr/>
            </p:nvSpPr>
            <p:spPr>
              <a:xfrm>
                <a:off x="863745" y="7193494"/>
                <a:ext cx="1162295" cy="10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AD max PIP=1.00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AE381B-08AA-280D-B884-CCE9524081DD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 flipV="1">
              <a:off x="4322158" y="3708362"/>
              <a:ext cx="0" cy="18345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C8DB0F7-E0C5-A8FB-83B4-DDF6D8EEE662}"/>
                </a:ext>
              </a:extLst>
            </p:cNvPr>
            <p:cNvGrpSpPr/>
            <p:nvPr/>
          </p:nvGrpSpPr>
          <p:grpSpPr>
            <a:xfrm>
              <a:off x="4893381" y="1682456"/>
              <a:ext cx="3215614" cy="2890424"/>
              <a:chOff x="4004107" y="7201319"/>
              <a:chExt cx="1648712" cy="1445079"/>
            </a:xfrm>
          </p:grpSpPr>
          <p:pic>
            <p:nvPicPr>
              <p:cNvPr id="36" name="Picture 35" descr="A diagram of a number of cells&#10;&#10;Description automatically generated">
                <a:extLst>
                  <a:ext uri="{FF2B5EF4-FFF2-40B4-BE49-F238E27FC236}">
                    <a16:creationId xmlns:a16="http://schemas.microsoft.com/office/drawing/2014/main" id="{35181C8D-CC02-0336-E21C-4B32A1BA87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0191" t="4690" r="3756" b="30738"/>
              <a:stretch/>
            </p:blipFill>
            <p:spPr>
              <a:xfrm>
                <a:off x="4004107" y="7201319"/>
                <a:ext cx="1615414" cy="1445079"/>
              </a:xfrm>
              <a:prstGeom prst="rect">
                <a:avLst/>
              </a:prstGeom>
            </p:spPr>
          </p:pic>
          <p:pic>
            <p:nvPicPr>
              <p:cNvPr id="37" name="Picture 36" descr="A green rectangular object with black text&#10;&#10;Description automatically generated">
                <a:extLst>
                  <a:ext uri="{FF2B5EF4-FFF2-40B4-BE49-F238E27FC236}">
                    <a16:creationId xmlns:a16="http://schemas.microsoft.com/office/drawing/2014/main" id="{98E3351F-13B9-399E-E2F2-7FF0332303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10931"/>
              <a:stretch/>
            </p:blipFill>
            <p:spPr>
              <a:xfrm rot="16200000">
                <a:off x="5038893" y="7648165"/>
                <a:ext cx="1042195" cy="185656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C533209-D2C6-09C2-3E4B-3DC5C901C9BC}"/>
                  </a:ext>
                </a:extLst>
              </p:cNvPr>
              <p:cNvSpPr txBox="1"/>
              <p:nvPr/>
            </p:nvSpPr>
            <p:spPr>
              <a:xfrm>
                <a:off x="4451257" y="7264172"/>
                <a:ext cx="1198544" cy="10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ALS max PIP=1.00</a:t>
                </a: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CAD007-D172-B509-99CB-4960594B4FA7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V="1">
              <a:off x="7879936" y="3734823"/>
              <a:ext cx="0" cy="18345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F7E3D15-95C1-5179-61C7-42F95F31F377}"/>
                </a:ext>
              </a:extLst>
            </p:cNvPr>
            <p:cNvSpPr/>
            <p:nvPr/>
          </p:nvSpPr>
          <p:spPr>
            <a:xfrm>
              <a:off x="5386077" y="1354157"/>
              <a:ext cx="2174815" cy="290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Amyotrophic lateral sclerosis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23EB3F13-7FF7-E769-DA24-6E0866B48AFC}"/>
                </a:ext>
              </a:extLst>
            </p:cNvPr>
            <p:cNvSpPr/>
            <p:nvPr/>
          </p:nvSpPr>
          <p:spPr>
            <a:xfrm>
              <a:off x="8833698" y="1354157"/>
              <a:ext cx="2174815" cy="290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Schizophrenia</a:t>
              </a:r>
            </a:p>
          </p:txBody>
        </p:sp>
        <p:pic>
          <p:nvPicPr>
            <p:cNvPr id="30" name="Picture 29" descr="A graph of a number of numbers and a number of numbers&#10;&#10;Description automatically generated with medium confidence">
              <a:extLst>
                <a:ext uri="{FF2B5EF4-FFF2-40B4-BE49-F238E27FC236}">
                  <a16:creationId xmlns:a16="http://schemas.microsoft.com/office/drawing/2014/main" id="{7B3C1F3F-32AB-4F56-96E1-9D4B761B9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970" t="4738" r="11679" b="31837"/>
            <a:stretch/>
          </p:blipFill>
          <p:spPr>
            <a:xfrm>
              <a:off x="8370639" y="1711211"/>
              <a:ext cx="2952894" cy="2762219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52F7B9-EBE4-3E0A-4CBD-AF8C16730E5E}"/>
                </a:ext>
              </a:extLst>
            </p:cNvPr>
            <p:cNvSpPr txBox="1"/>
            <p:nvPr/>
          </p:nvSpPr>
          <p:spPr>
            <a:xfrm>
              <a:off x="8704124" y="1808173"/>
              <a:ext cx="2337616" cy="217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SCZ max PIP=1.00</a:t>
              </a:r>
            </a:p>
          </p:txBody>
        </p:sp>
        <p:pic>
          <p:nvPicPr>
            <p:cNvPr id="35" name="Picture 34" descr="A green rectangle with black lines&#10;&#10;Description automatically generated">
              <a:extLst>
                <a:ext uri="{FF2B5EF4-FFF2-40B4-BE49-F238E27FC236}">
                  <a16:creationId xmlns:a16="http://schemas.microsoft.com/office/drawing/2014/main" id="{E874A63C-FBC1-D256-330C-FF9F14D34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2119"/>
            <a:stretch/>
          </p:blipFill>
          <p:spPr>
            <a:xfrm rot="16200000">
              <a:off x="10459393" y="2553379"/>
              <a:ext cx="2084592" cy="405696"/>
            </a:xfrm>
            <a:prstGeom prst="rect">
              <a:avLst/>
            </a:prstGeom>
          </p:spPr>
        </p:pic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05490BF-BE77-BF59-65C1-6C50873ACE31}"/>
                </a:ext>
              </a:extLst>
            </p:cNvPr>
            <p:cNvSpPr/>
            <p:nvPr/>
          </p:nvSpPr>
          <p:spPr>
            <a:xfrm>
              <a:off x="1790544" y="1354157"/>
              <a:ext cx="2174815" cy="29000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Alzheimer’s disease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C5E6E0-9D5C-B6C3-BFBC-29599BB98D50}"/>
                </a:ext>
              </a:extLst>
            </p:cNvPr>
            <p:cNvSpPr txBox="1"/>
            <p:nvPr/>
          </p:nvSpPr>
          <p:spPr>
            <a:xfrm rot="16200000">
              <a:off x="112674" y="2480788"/>
              <a:ext cx="2120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-log</a:t>
              </a:r>
              <a:r>
                <a:rPr lang="en-US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SNP P-value</a:t>
              </a:r>
              <a:endParaRPr lang="en-US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6682312-CB77-C8EA-231B-41E63842F975}"/>
                </a:ext>
              </a:extLst>
            </p:cNvPr>
            <p:cNvSpPr txBox="1"/>
            <p:nvPr/>
          </p:nvSpPr>
          <p:spPr>
            <a:xfrm>
              <a:off x="3795828" y="3891817"/>
              <a:ext cx="1052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GenT</a:t>
              </a:r>
              <a:r>
                <a:rPr lang="en-US" sz="1200" dirty="0"/>
                <a:t> P-value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39E32B-F59D-8FE0-86DA-7994DF23A35E}"/>
                </a:ext>
              </a:extLst>
            </p:cNvPr>
            <p:cNvSpPr txBox="1"/>
            <p:nvPr/>
          </p:nvSpPr>
          <p:spPr>
            <a:xfrm>
              <a:off x="7353606" y="3918278"/>
              <a:ext cx="1052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GenT</a:t>
              </a:r>
              <a:r>
                <a:rPr lang="en-US" sz="1200" dirty="0"/>
                <a:t> P-value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F7F319-4CFD-C666-61E4-55523E303A7C}"/>
                </a:ext>
              </a:extLst>
            </p:cNvPr>
            <p:cNvSpPr txBox="1"/>
            <p:nvPr/>
          </p:nvSpPr>
          <p:spPr>
            <a:xfrm>
              <a:off x="10915320" y="3921446"/>
              <a:ext cx="1052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GenT</a:t>
              </a:r>
              <a:r>
                <a:rPr lang="en-US" sz="1200" dirty="0"/>
                <a:t> P-value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4AA2D88-03E0-FDF7-8855-703B22D97CE0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V="1">
              <a:off x="11441650" y="3737991"/>
              <a:ext cx="0" cy="18345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105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A4273-3D3D-7FEA-EEE3-0BACA65D2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DA7C-1103-1F49-492F-3D55A233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" y="92789"/>
            <a:ext cx="9947101" cy="942182"/>
          </a:xfrm>
        </p:spPr>
        <p:txBody>
          <a:bodyPr>
            <a:normAutofit/>
          </a:bodyPr>
          <a:lstStyle/>
          <a:p>
            <a:r>
              <a:rPr lang="en-US" sz="3200" dirty="0"/>
              <a:t>Detecting Type 2 diabetes genes across populations</a:t>
            </a:r>
            <a:br>
              <a:rPr lang="en-US" dirty="0"/>
            </a:br>
            <a:r>
              <a:rPr lang="en-US" sz="1800" dirty="0"/>
              <a:t>(Marginal testing)</a:t>
            </a:r>
            <a:endParaRPr lang="en-US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5F2AAE6C-572F-6A17-C00E-71BE1898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B3E95-328A-624C-BA8F-7DE3600790F8}" type="datetime1">
              <a:rPr lang="en-US" smtClean="0"/>
              <a:t>10/2/24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258F8F9D-5D64-0212-FF30-AFF57D09A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Novel detection of disease-associated druggable genes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BCAC650-3CD4-249A-0493-B7E3C2A0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8A82B-E83B-4942-8FC2-20ACB4368C14}" type="slidenum">
              <a:rPr lang="en-US" smtClean="0"/>
              <a:t>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36C6EE-4892-6725-DF17-6838BE8F61C7}"/>
              </a:ext>
            </a:extLst>
          </p:cNvPr>
          <p:cNvSpPr/>
          <p:nvPr/>
        </p:nvSpPr>
        <p:spPr>
          <a:xfrm>
            <a:off x="538452" y="5634698"/>
            <a:ext cx="986721" cy="164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25E814-2399-13E7-1EF1-87F47E23D84C}"/>
              </a:ext>
            </a:extLst>
          </p:cNvPr>
          <p:cNvSpPr/>
          <p:nvPr/>
        </p:nvSpPr>
        <p:spPr>
          <a:xfrm>
            <a:off x="6387383" y="5625313"/>
            <a:ext cx="1128436" cy="1646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6660C6-E66F-5739-1BB0-99B66DCE32CE}"/>
              </a:ext>
            </a:extLst>
          </p:cNvPr>
          <p:cNvSpPr/>
          <p:nvPr/>
        </p:nvSpPr>
        <p:spPr>
          <a:xfrm>
            <a:off x="11786578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9DDD6E0-C97F-E35C-0324-22F6AC90BEA1}"/>
              </a:ext>
            </a:extLst>
          </p:cNvPr>
          <p:cNvSpPr/>
          <p:nvPr/>
        </p:nvSpPr>
        <p:spPr>
          <a:xfrm>
            <a:off x="11991732" y="141792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BDFA831-1189-76C0-0735-409CBF8E65EA}"/>
              </a:ext>
            </a:extLst>
          </p:cNvPr>
          <p:cNvSpPr/>
          <p:nvPr/>
        </p:nvSpPr>
        <p:spPr>
          <a:xfrm>
            <a:off x="11786578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ED2FDF6-D772-A395-BA29-85FB28CAEC91}"/>
              </a:ext>
            </a:extLst>
          </p:cNvPr>
          <p:cNvSpPr/>
          <p:nvPr/>
        </p:nvSpPr>
        <p:spPr>
          <a:xfrm>
            <a:off x="11991732" y="39105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913956-401E-2BC7-5AD1-0320182BDED8}"/>
              </a:ext>
            </a:extLst>
          </p:cNvPr>
          <p:cNvSpPr txBox="1"/>
          <p:nvPr/>
        </p:nvSpPr>
        <p:spPr>
          <a:xfrm>
            <a:off x="10148058" y="71347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5113B-EA11-81E8-B628-23040715D4AE}"/>
              </a:ext>
            </a:extLst>
          </p:cNvPr>
          <p:cNvSpPr txBox="1"/>
          <p:nvPr/>
        </p:nvSpPr>
        <p:spPr>
          <a:xfrm>
            <a:off x="10359533" y="313511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279EA3A-E29C-3216-B9C5-62A6CFB2E3A5}"/>
              </a:ext>
            </a:extLst>
          </p:cNvPr>
          <p:cNvSpPr/>
          <p:nvPr/>
        </p:nvSpPr>
        <p:spPr>
          <a:xfrm>
            <a:off x="11581424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70A6B48-44DA-0567-5C16-A21CA1816818}"/>
              </a:ext>
            </a:extLst>
          </p:cNvPr>
          <p:cNvSpPr/>
          <p:nvPr/>
        </p:nvSpPr>
        <p:spPr>
          <a:xfrm>
            <a:off x="11786578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390E27D-1BA3-6B27-A780-1E6BB53B9046}"/>
              </a:ext>
            </a:extLst>
          </p:cNvPr>
          <p:cNvSpPr/>
          <p:nvPr/>
        </p:nvSpPr>
        <p:spPr>
          <a:xfrm>
            <a:off x="11991732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EA75A31-A0DA-3BB7-F6C3-BE062E4D0220}"/>
              </a:ext>
            </a:extLst>
          </p:cNvPr>
          <p:cNvSpPr/>
          <p:nvPr/>
        </p:nvSpPr>
        <p:spPr>
          <a:xfrm>
            <a:off x="11786578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AA5C3D3-2500-2D74-17EF-06353DE1FF36}"/>
              </a:ext>
            </a:extLst>
          </p:cNvPr>
          <p:cNvSpPr/>
          <p:nvPr/>
        </p:nvSpPr>
        <p:spPr>
          <a:xfrm>
            <a:off x="11991732" y="883461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10892C-8BBE-8BC4-07E2-3D5953FB0511}"/>
              </a:ext>
            </a:extLst>
          </p:cNvPr>
          <p:cNvSpPr txBox="1"/>
          <p:nvPr/>
        </p:nvSpPr>
        <p:spPr>
          <a:xfrm>
            <a:off x="10434811" y="56277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4F9366A-7863-7D60-ACD0-8C1237A45194}"/>
              </a:ext>
            </a:extLst>
          </p:cNvPr>
          <p:cNvSpPr txBox="1"/>
          <p:nvPr/>
        </p:nvSpPr>
        <p:spPr>
          <a:xfrm>
            <a:off x="10112608" y="832674"/>
            <a:ext cx="1018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A9DD25-3B12-356B-7505-54566DB8362A}"/>
              </a:ext>
            </a:extLst>
          </p:cNvPr>
          <p:cNvSpPr/>
          <p:nvPr/>
        </p:nvSpPr>
        <p:spPr>
          <a:xfrm>
            <a:off x="11168091" y="640310"/>
            <a:ext cx="118872" cy="121920"/>
          </a:xfrm>
          <a:prstGeom prst="ellipse">
            <a:avLst/>
          </a:prstGeom>
          <a:solidFill>
            <a:srgbClr val="00843D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87B5ADA-28AF-A4F5-1199-86FA1E68CEEE}"/>
              </a:ext>
            </a:extLst>
          </p:cNvPr>
          <p:cNvSpPr/>
          <p:nvPr/>
        </p:nvSpPr>
        <p:spPr>
          <a:xfrm>
            <a:off x="11373245" y="640310"/>
            <a:ext cx="118872" cy="121920"/>
          </a:xfrm>
          <a:prstGeom prst="ellipse">
            <a:avLst/>
          </a:prstGeom>
          <a:solidFill>
            <a:srgbClr val="00843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55BD7-2194-3124-C179-5BD50E975D16}"/>
              </a:ext>
            </a:extLst>
          </p:cNvPr>
          <p:cNvGrpSpPr/>
          <p:nvPr/>
        </p:nvGrpSpPr>
        <p:grpSpPr>
          <a:xfrm>
            <a:off x="366893" y="1631520"/>
            <a:ext cx="5464665" cy="4418523"/>
            <a:chOff x="366893" y="1631520"/>
            <a:chExt cx="5464665" cy="441852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FDCF189-A70A-C10A-C7B2-192C426AD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1794"/>
            <a:stretch/>
          </p:blipFill>
          <p:spPr>
            <a:xfrm>
              <a:off x="366893" y="2200776"/>
              <a:ext cx="3918872" cy="342867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D4F5CC-EACD-02C9-8DFF-0FD20E8D1942}"/>
                </a:ext>
              </a:extLst>
            </p:cNvPr>
            <p:cNvSpPr txBox="1"/>
            <p:nvPr/>
          </p:nvSpPr>
          <p:spPr>
            <a:xfrm>
              <a:off x="498077" y="5581373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9K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937A35-8EE1-AF16-8F2A-3AABCD846D5C}"/>
                </a:ext>
              </a:extLst>
            </p:cNvPr>
            <p:cNvSpPr txBox="1"/>
            <p:nvPr/>
          </p:nvSpPr>
          <p:spPr>
            <a:xfrm>
              <a:off x="774649" y="5576126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6K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95F9E9-9C1D-B4DE-1971-5917AA8ADE2B}"/>
                </a:ext>
              </a:extLst>
            </p:cNvPr>
            <p:cNvSpPr txBox="1"/>
            <p:nvPr/>
          </p:nvSpPr>
          <p:spPr>
            <a:xfrm>
              <a:off x="1029199" y="5576126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3K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79BEBF-C9DA-60EB-7AD6-26B05BED8F9C}"/>
                </a:ext>
              </a:extLst>
            </p:cNvPr>
            <p:cNvSpPr txBox="1"/>
            <p:nvPr/>
          </p:nvSpPr>
          <p:spPr>
            <a:xfrm>
              <a:off x="1310476" y="5576126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F36C9C-C279-2C23-6C93-4BECB8E09C34}"/>
                </a:ext>
              </a:extLst>
            </p:cNvPr>
            <p:cNvSpPr txBox="1"/>
            <p:nvPr/>
          </p:nvSpPr>
          <p:spPr>
            <a:xfrm>
              <a:off x="3362056" y="3021569"/>
              <a:ext cx="24695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solidFill>
                    <a:srgbClr val="0084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269</a:t>
              </a:r>
              <a:r>
                <a:rPr lang="en-US" sz="1600" dirty="0">
                  <a:solidFill>
                    <a:srgbClr val="0084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diabetes-associated genes detected by gene-based testing but missed by GWAS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571671E-9207-42EC-8512-55D877DD724E}"/>
                </a:ext>
              </a:extLst>
            </p:cNvPr>
            <p:cNvCxnSpPr>
              <a:cxnSpLocks/>
            </p:cNvCxnSpPr>
            <p:nvPr/>
          </p:nvCxnSpPr>
          <p:spPr>
            <a:xfrm>
              <a:off x="3893797" y="3915114"/>
              <a:ext cx="0" cy="719658"/>
            </a:xfrm>
            <a:prstGeom prst="straightConnector1">
              <a:avLst/>
            </a:prstGeom>
            <a:ln cap="rnd">
              <a:round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0F17DE-330E-E3DE-610C-B93D6B1192C9}"/>
                </a:ext>
              </a:extLst>
            </p:cNvPr>
            <p:cNvSpPr txBox="1"/>
            <p:nvPr/>
          </p:nvSpPr>
          <p:spPr>
            <a:xfrm>
              <a:off x="415834" y="5773044"/>
              <a:ext cx="12586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Detected genes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601D9F-540D-AB81-97B6-C96B66BBB45D}"/>
                </a:ext>
              </a:extLst>
            </p:cNvPr>
            <p:cNvSpPr txBox="1"/>
            <p:nvPr/>
          </p:nvSpPr>
          <p:spPr>
            <a:xfrm>
              <a:off x="415835" y="1631520"/>
              <a:ext cx="51683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All genes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8C8F89-5AF6-D4E4-864B-A5783783181C}"/>
              </a:ext>
            </a:extLst>
          </p:cNvPr>
          <p:cNvGrpSpPr/>
          <p:nvPr/>
        </p:nvGrpSpPr>
        <p:grpSpPr>
          <a:xfrm>
            <a:off x="6304842" y="1629717"/>
            <a:ext cx="5686890" cy="4436660"/>
            <a:chOff x="6304842" y="1629717"/>
            <a:chExt cx="5686890" cy="443666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96A1052-FF5F-5131-9D7A-3F251A6B3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241" b="11704"/>
            <a:stretch/>
          </p:blipFill>
          <p:spPr>
            <a:xfrm>
              <a:off x="6365361" y="2190783"/>
              <a:ext cx="3830239" cy="343144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E84FB63-02D4-44CE-4F5B-0A54449B8A6F}"/>
                </a:ext>
              </a:extLst>
            </p:cNvPr>
            <p:cNvSpPr txBox="1"/>
            <p:nvPr/>
          </p:nvSpPr>
          <p:spPr>
            <a:xfrm>
              <a:off x="6377118" y="5568445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2K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64B430-DA3D-1915-AE64-02C075362800}"/>
                </a:ext>
              </a:extLst>
            </p:cNvPr>
            <p:cNvSpPr txBox="1"/>
            <p:nvPr/>
          </p:nvSpPr>
          <p:spPr>
            <a:xfrm>
              <a:off x="6814427" y="5567404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427D45-1492-6FA8-89C6-97624447DD28}"/>
                </a:ext>
              </a:extLst>
            </p:cNvPr>
            <p:cNvSpPr txBox="1"/>
            <p:nvPr/>
          </p:nvSpPr>
          <p:spPr>
            <a:xfrm>
              <a:off x="7312066" y="5567404"/>
              <a:ext cx="509100" cy="258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3227927-A61A-F76A-859C-8AD8317E4868}"/>
                </a:ext>
              </a:extLst>
            </p:cNvPr>
            <p:cNvSpPr txBox="1"/>
            <p:nvPr/>
          </p:nvSpPr>
          <p:spPr>
            <a:xfrm>
              <a:off x="6365361" y="5789378"/>
              <a:ext cx="12586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Detected genes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9E6D3E2-9788-B2E0-0783-FFBE48C27A47}"/>
                </a:ext>
              </a:extLst>
            </p:cNvPr>
            <p:cNvSpPr txBox="1"/>
            <p:nvPr/>
          </p:nvSpPr>
          <p:spPr>
            <a:xfrm>
              <a:off x="9291398" y="3040801"/>
              <a:ext cx="270033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u="sng" dirty="0">
                  <a:solidFill>
                    <a:srgbClr val="0084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45</a:t>
              </a:r>
              <a:r>
                <a:rPr lang="en-US" sz="1600" dirty="0">
                  <a:solidFill>
                    <a:srgbClr val="00843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diabetes-associated genes detected by gene-based testing but missed by GWAS</a:t>
              </a: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78E9D01-B8DA-064B-8A06-090A0B508944}"/>
                </a:ext>
              </a:extLst>
            </p:cNvPr>
            <p:cNvCxnSpPr>
              <a:cxnSpLocks/>
            </p:cNvCxnSpPr>
            <p:nvPr/>
          </p:nvCxnSpPr>
          <p:spPr>
            <a:xfrm>
              <a:off x="9856858" y="3917426"/>
              <a:ext cx="0" cy="719658"/>
            </a:xfrm>
            <a:prstGeom prst="straightConnector1">
              <a:avLst/>
            </a:prstGeom>
            <a:ln cap="rnd">
              <a:round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291588E-BF58-AC7F-029F-B787C604B96C}"/>
                </a:ext>
              </a:extLst>
            </p:cNvPr>
            <p:cNvSpPr txBox="1"/>
            <p:nvPr/>
          </p:nvSpPr>
          <p:spPr>
            <a:xfrm>
              <a:off x="6304842" y="1629717"/>
              <a:ext cx="5395453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Druggable genes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14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1414</Words>
  <Application>Microsoft Macintosh PowerPoint</Application>
  <PresentationFormat>Widescreen</PresentationFormat>
  <Paragraphs>433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-apple-system</vt:lpstr>
      <vt:lpstr>Aptos</vt:lpstr>
      <vt:lpstr>Arial</vt:lpstr>
      <vt:lpstr>Calibri</vt:lpstr>
      <vt:lpstr>Cambria Math</vt:lpstr>
      <vt:lpstr>GillSansRegular</vt:lpstr>
      <vt:lpstr>Symbol</vt:lpstr>
      <vt:lpstr>Wingdings</vt:lpstr>
      <vt:lpstr>Office Theme</vt:lpstr>
      <vt:lpstr>PowerPoint Presentation</vt:lpstr>
      <vt:lpstr>Screening for disease-associated genes</vt:lpstr>
      <vt:lpstr>Screening for disease-associated genes</vt:lpstr>
      <vt:lpstr>Limits of SNP-based gene inference, gene testing</vt:lpstr>
      <vt:lpstr>Fixing and extending the current standard</vt:lpstr>
      <vt:lpstr>Searching for disease-associated druggable genes</vt:lpstr>
      <vt:lpstr>Detecting novel neuropsychiatric genes in Europeans</vt:lpstr>
      <vt:lpstr>Replicating novel druggable neuropsychiatric genes (Fine-mapping with SuSiEa; PIP&gt;0.9  replicated)</vt:lpstr>
      <vt:lpstr>Detecting Type 2 diabetes genes across populations (Marginal testing)</vt:lpstr>
      <vt:lpstr>Replicating FKBP5 and Type 2 diabetes (Fine-mapping with SuSiE)</vt:lpstr>
      <vt:lpstr>Replicating CDC42BPA and Type 2 diabetes (Fine-mapping with SuSiE)</vt:lpstr>
      <vt:lpstr>Integrating e/pQTLs to detect Alzheimer’s disease genes</vt:lpstr>
      <vt:lpstr>Replicating novel Alzheimer’s disease genes (Fine-mapping with SuSiE)</vt:lpstr>
      <vt:lpstr>Functional annotation of NTRK1 (SNP annotation, physical protein-protein interaction)</vt:lpstr>
      <vt:lpstr>Experimental replication of NTRK1 (Mendelian Randomization)</vt:lpstr>
      <vt:lpstr>Software</vt:lpstr>
      <vt:lpstr>Gene-based testing</vt:lpstr>
      <vt:lpstr>Future applications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Lorincz-Comi, Noah</dc:creator>
  <cp:lastModifiedBy>Lorincz-Comi, Noah</cp:lastModifiedBy>
  <cp:revision>72</cp:revision>
  <dcterms:created xsi:type="dcterms:W3CDTF">2024-09-23T16:11:52Z</dcterms:created>
  <dcterms:modified xsi:type="dcterms:W3CDTF">2024-10-02T17:21:06Z</dcterms:modified>
</cp:coreProperties>
</file>